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2" r:id="rId1"/>
  </p:sldMasterIdLst>
  <p:notesMasterIdLst>
    <p:notesMasterId r:id="rId43"/>
  </p:notesMasterIdLst>
  <p:sldIdLst>
    <p:sldId id="256" r:id="rId2"/>
    <p:sldId id="257" r:id="rId3"/>
    <p:sldId id="260" r:id="rId4"/>
    <p:sldId id="261" r:id="rId5"/>
    <p:sldId id="285" r:id="rId6"/>
    <p:sldId id="303" r:id="rId7"/>
    <p:sldId id="302" r:id="rId8"/>
    <p:sldId id="297" r:id="rId9"/>
    <p:sldId id="298" r:id="rId10"/>
    <p:sldId id="299" r:id="rId11"/>
    <p:sldId id="301" r:id="rId12"/>
    <p:sldId id="300" r:id="rId13"/>
    <p:sldId id="304" r:id="rId14"/>
    <p:sldId id="305" r:id="rId15"/>
    <p:sldId id="273" r:id="rId16"/>
    <p:sldId id="309" r:id="rId17"/>
    <p:sldId id="287" r:id="rId18"/>
    <p:sldId id="280" r:id="rId19"/>
    <p:sldId id="282" r:id="rId20"/>
    <p:sldId id="288" r:id="rId21"/>
    <p:sldId id="311" r:id="rId22"/>
    <p:sldId id="277" r:id="rId23"/>
    <p:sldId id="312" r:id="rId24"/>
    <p:sldId id="268" r:id="rId25"/>
    <p:sldId id="258" r:id="rId26"/>
    <p:sldId id="262" r:id="rId27"/>
    <p:sldId id="263" r:id="rId28"/>
    <p:sldId id="289" r:id="rId29"/>
    <p:sldId id="283" r:id="rId30"/>
    <p:sldId id="294" r:id="rId31"/>
    <p:sldId id="290" r:id="rId32"/>
    <p:sldId id="278" r:id="rId33"/>
    <p:sldId id="266" r:id="rId34"/>
    <p:sldId id="296" r:id="rId35"/>
    <p:sldId id="264" r:id="rId36"/>
    <p:sldId id="276" r:id="rId37"/>
    <p:sldId id="307" r:id="rId38"/>
    <p:sldId id="274" r:id="rId39"/>
    <p:sldId id="271" r:id="rId40"/>
    <p:sldId id="281" r:id="rId41"/>
    <p:sldId id="308"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06BB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45079D9-4DC8-033C-F3E7-7BDBECF86CC6}" v="433" dt="2022-12-21T15:00:07.334"/>
    <p1510:client id="{BE2654F8-E0D5-F1D5-A19F-1A38D0C8B78E}" v="875" dt="2022-12-21T14:44:12.427"/>
    <p1510:client id="{D71D517C-EE17-45B6-ADD6-CAB21986329A}" v="541" dt="2022-12-21T13:37:06.71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269"/>
    <p:restoredTop sz="84187"/>
  </p:normalViewPr>
  <p:slideViewPr>
    <p:cSldViewPr snapToGrid="0" snapToObjects="1">
      <p:cViewPr varScale="1">
        <p:scale>
          <a:sx n="96" d="100"/>
          <a:sy n="96" d="100"/>
        </p:scale>
        <p:origin x="800" y="1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microsoft.com/office/2015/10/relationships/revisionInfo" Target="revisionInfo.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B59F1FD-6F52-D847-82A4-47C2D58B80EA}" type="datetimeFigureOut">
              <a:rPr lang="en-GB" smtClean="0"/>
              <a:t>21/12/2022</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D2DE6C0-3F56-2B43-BBD5-FE49F3EE1BCA}" type="slidenum">
              <a:rPr lang="en-GB" smtClean="0"/>
              <a:t>‹#›</a:t>
            </a:fld>
            <a:endParaRPr lang="en-GB"/>
          </a:p>
        </p:txBody>
      </p:sp>
    </p:spTree>
    <p:extLst>
      <p:ext uri="{BB962C8B-B14F-4D97-AF65-F5344CB8AC3E}">
        <p14:creationId xmlns:p14="http://schemas.microsoft.com/office/powerpoint/2010/main" val="711240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hbctraining.github.io/Intro-to-rnaseq-hpc-O2/lessons/03_alignment.html" TargetMode="External"/><Relationship Id="rId2" Type="http://schemas.openxmlformats.org/officeDocument/2006/relationships/slide" Target="../slides/slide24.xml"/><Relationship Id="rId1" Type="http://schemas.openxmlformats.org/officeDocument/2006/relationships/notesMaster" Target="../notesMasters/notesMaster1.xml"/><Relationship Id="rId5" Type="http://schemas.openxmlformats.org/officeDocument/2006/relationships/hyperlink" Target="http://bio-bwa.sourceforge.net/" TargetMode="External"/><Relationship Id="rId4" Type="http://schemas.openxmlformats.org/officeDocument/2006/relationships/hyperlink" Target="http://bowtie-bio.sourceforge.net/index.shtml" TargetMode="Externa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amtools.sourceforge.net/" TargetMode="External"/><Relationship Id="rId2" Type="http://schemas.openxmlformats.org/officeDocument/2006/relationships/slide" Target="../slides/slide25.xml"/><Relationship Id="rId1" Type="http://schemas.openxmlformats.org/officeDocument/2006/relationships/notesMaster" Target="../notesMasters/notesMaster1.xml"/><Relationship Id="rId4" Type="http://schemas.openxmlformats.org/officeDocument/2006/relationships/hyperlink" Target="https://samtools.github.io/hts-specs/SAMv1.pdf" TargetMode="Externa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www.htslib.org/doc/samtools-flagstat.html"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genome.ucsc.edu/FAQ/FAQformat"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bedtools.readthedocs.io/en/latest/" TargetMode="External"/><Relationship Id="rId2" Type="http://schemas.openxmlformats.org/officeDocument/2006/relationships/slide" Target="../slides/slide33.xml"/><Relationship Id="rId1" Type="http://schemas.openxmlformats.org/officeDocument/2006/relationships/notesMaster" Target="../notesMasters/notesMaster1.xml"/><Relationship Id="rId4" Type="http://schemas.openxmlformats.org/officeDocument/2006/relationships/hyperlink" Target="https://hbctraining.github.io/Intro-to-rnaseq-hpc-O2/lessons/03_alignment.html" TargetMode="Externa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multiqc.info/" TargetMode="External"/><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genome.ucsc.edu/FAQ/FAQformat"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dirty="0"/>
          </a:p>
        </p:txBody>
      </p:sp>
      <p:sp>
        <p:nvSpPr>
          <p:cNvPr id="4" name="Slide Number Placeholder 3"/>
          <p:cNvSpPr>
            <a:spLocks noGrp="1"/>
          </p:cNvSpPr>
          <p:nvPr>
            <p:ph type="sldNum" sz="quarter" idx="5"/>
          </p:nvPr>
        </p:nvSpPr>
        <p:spPr/>
        <p:txBody>
          <a:bodyPr/>
          <a:lstStyle/>
          <a:p>
            <a:fld id="{9D2DE6C0-3F56-2B43-BBD5-FE49F3EE1BCA}" type="slidenum">
              <a:rPr lang="en-GB" smtClean="0"/>
              <a:t>2</a:t>
            </a:fld>
            <a:endParaRPr lang="en-GB"/>
          </a:p>
        </p:txBody>
      </p:sp>
    </p:spTree>
    <p:extLst>
      <p:ext uri="{BB962C8B-B14F-4D97-AF65-F5344CB8AC3E}">
        <p14:creationId xmlns:p14="http://schemas.microsoft.com/office/powerpoint/2010/main" val="40641018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fastQC</a:t>
            </a:r>
            <a:r>
              <a:rPr lang="en-US" dirty="0"/>
              <a:t>: https://</a:t>
            </a:r>
            <a:r>
              <a:rPr lang="en-US" dirty="0" err="1"/>
              <a:t>www.bioinformatics.babraham.ac.uk</a:t>
            </a:r>
            <a:r>
              <a:rPr lang="en-US" dirty="0"/>
              <a:t>/projects/</a:t>
            </a:r>
            <a:r>
              <a:rPr lang="en-US" dirty="0" err="1"/>
              <a:t>fastqc</a:t>
            </a:r>
            <a:r>
              <a:rPr lang="en-US" dirty="0"/>
              <a:t>/</a:t>
            </a:r>
            <a:endParaRPr lang="en-GB" dirty="0"/>
          </a:p>
          <a:p>
            <a:endParaRPr lang="en-GB" dirty="0"/>
          </a:p>
          <a:p>
            <a:r>
              <a:rPr lang="en-GB" dirty="0" err="1"/>
              <a:t>FastQC</a:t>
            </a:r>
            <a:r>
              <a:rPr lang="en-GB" dirty="0"/>
              <a:t> checks:</a:t>
            </a:r>
          </a:p>
          <a:p>
            <a:pPr marL="171450" indent="-171450">
              <a:buFont typeface="Arial" panose="020B0604020202020204" pitchFamily="34" charset="0"/>
              <a:buChar char="•"/>
            </a:pPr>
            <a:r>
              <a:rPr lang="en-GB" dirty="0"/>
              <a:t>Basic Statistics</a:t>
            </a:r>
          </a:p>
          <a:p>
            <a:pPr marL="171450" indent="-171450">
              <a:buFont typeface="Arial" panose="020B0604020202020204" pitchFamily="34" charset="0"/>
              <a:buChar char="•"/>
            </a:pPr>
            <a:r>
              <a:rPr lang="en-GB" dirty="0"/>
              <a:t>Per base sequence quality</a:t>
            </a:r>
          </a:p>
          <a:p>
            <a:pPr marL="171450" indent="-171450">
              <a:buFont typeface="Arial" panose="020B0604020202020204" pitchFamily="34" charset="0"/>
              <a:buChar char="•"/>
            </a:pPr>
            <a:r>
              <a:rPr lang="en-GB" dirty="0"/>
              <a:t>Per tile sequence quality</a:t>
            </a:r>
          </a:p>
          <a:p>
            <a:pPr marL="171450" indent="-171450">
              <a:buFont typeface="Arial" panose="020B0604020202020204" pitchFamily="34" charset="0"/>
              <a:buChar char="•"/>
            </a:pPr>
            <a:r>
              <a:rPr lang="en-GB" dirty="0"/>
              <a:t>Per sequence quality scores</a:t>
            </a:r>
          </a:p>
          <a:p>
            <a:pPr marL="171450" indent="-171450">
              <a:buFont typeface="Arial" panose="020B0604020202020204" pitchFamily="34" charset="0"/>
              <a:buChar char="•"/>
            </a:pPr>
            <a:r>
              <a:rPr lang="en-GB" dirty="0"/>
              <a:t>Per base sequence content</a:t>
            </a:r>
          </a:p>
          <a:p>
            <a:pPr marL="171450" indent="-171450">
              <a:buFont typeface="Arial" panose="020B0604020202020204" pitchFamily="34" charset="0"/>
              <a:buChar char="•"/>
            </a:pPr>
            <a:r>
              <a:rPr lang="en-GB" dirty="0"/>
              <a:t>Per sequence GC content</a:t>
            </a:r>
          </a:p>
          <a:p>
            <a:pPr marL="171450" indent="-171450">
              <a:buFont typeface="Arial" panose="020B0604020202020204" pitchFamily="34" charset="0"/>
              <a:buChar char="•"/>
            </a:pPr>
            <a:r>
              <a:rPr lang="en-GB" dirty="0"/>
              <a:t>Per base N content</a:t>
            </a:r>
          </a:p>
          <a:p>
            <a:pPr marL="171450" indent="-171450">
              <a:buFont typeface="Arial" panose="020B0604020202020204" pitchFamily="34" charset="0"/>
              <a:buChar char="•"/>
            </a:pPr>
            <a:r>
              <a:rPr lang="en-GB" dirty="0"/>
              <a:t>Sequence Length Distribution</a:t>
            </a:r>
          </a:p>
          <a:p>
            <a:pPr marL="171450" indent="-171450">
              <a:buFont typeface="Arial" panose="020B0604020202020204" pitchFamily="34" charset="0"/>
              <a:buChar char="•"/>
            </a:pPr>
            <a:r>
              <a:rPr lang="en-GB" dirty="0"/>
              <a:t>Sequence Duplication Levels</a:t>
            </a:r>
          </a:p>
          <a:p>
            <a:pPr marL="171450" indent="-171450">
              <a:buFont typeface="Arial" panose="020B0604020202020204" pitchFamily="34" charset="0"/>
              <a:buChar char="•"/>
            </a:pPr>
            <a:r>
              <a:rPr lang="en-GB" dirty="0"/>
              <a:t>Overrepresented sequences</a:t>
            </a:r>
          </a:p>
          <a:p>
            <a:pPr marL="171450" indent="-171450">
              <a:buFont typeface="Arial" panose="020B0604020202020204" pitchFamily="34" charset="0"/>
              <a:buChar char="•"/>
            </a:pPr>
            <a:r>
              <a:rPr lang="en-GB" dirty="0"/>
              <a:t>Adapter Content</a:t>
            </a:r>
          </a:p>
          <a:p>
            <a:endParaRPr lang="en-GB" dirty="0"/>
          </a:p>
        </p:txBody>
      </p:sp>
      <p:sp>
        <p:nvSpPr>
          <p:cNvPr id="4" name="Slide Number Placeholder 3"/>
          <p:cNvSpPr>
            <a:spLocks noGrp="1"/>
          </p:cNvSpPr>
          <p:nvPr>
            <p:ph type="sldNum" sz="quarter" idx="5"/>
          </p:nvPr>
        </p:nvSpPr>
        <p:spPr/>
        <p:txBody>
          <a:bodyPr/>
          <a:lstStyle/>
          <a:p>
            <a:fld id="{9D2DE6C0-3F56-2B43-BBD5-FE49F3EE1BCA}" type="slidenum">
              <a:rPr lang="en-GB" smtClean="0"/>
              <a:t>18</a:t>
            </a:fld>
            <a:endParaRPr lang="en-GB"/>
          </a:p>
        </p:txBody>
      </p:sp>
    </p:spTree>
    <p:extLst>
      <p:ext uri="{BB962C8B-B14F-4D97-AF65-F5344CB8AC3E}">
        <p14:creationId xmlns:p14="http://schemas.microsoft.com/office/powerpoint/2010/main" val="13650672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GB" b="0" dirty="0"/>
              <a:t>Trimming to remove adapter sequences (illumine only 3’ end) and low-sequencing-quality bases (5’ end).</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GB" b="0" dirty="0"/>
              <a:t>Adapters contain the sequencing primer binding sites, the index sequences, and the sites that allow library fragments to attach to the flow cell lawn</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GB" dirty="0"/>
              <a:t>The main reason for the decreasing sequence quality is the so-called phasing. Phasing means that the blocker of a nucleotide is not correctly removed after signal detection. </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GB" b="0" dirty="0"/>
              <a:t>Adapter sequences can be effectively removed by read aligner via ’soft-clipping’ and that many low-sequencing-quality bases, which would be removed by read trimming tools, were rescued by the aligner.</a:t>
            </a:r>
          </a:p>
          <a:p>
            <a:r>
              <a:rPr lang="en-GB" b="0" dirty="0"/>
              <a:t>https://</a:t>
            </a:r>
            <a:r>
              <a:rPr lang="en-GB" b="0" dirty="0" err="1"/>
              <a:t>academic.oup.com</a:t>
            </a:r>
            <a:r>
              <a:rPr lang="en-GB" b="0" dirty="0"/>
              <a:t>/</a:t>
            </a:r>
            <a:r>
              <a:rPr lang="en-GB" b="0" dirty="0" err="1"/>
              <a:t>nargab</a:t>
            </a:r>
            <a:r>
              <a:rPr lang="en-GB" b="0" dirty="0"/>
              <a:t>/article/2/3/lqaa068/5901066</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GB" dirty="0"/>
          </a:p>
          <a:p>
            <a:endParaRPr lang="en-DK" dirty="0"/>
          </a:p>
        </p:txBody>
      </p:sp>
      <p:sp>
        <p:nvSpPr>
          <p:cNvPr id="4" name="Slide Number Placeholder 3"/>
          <p:cNvSpPr>
            <a:spLocks noGrp="1"/>
          </p:cNvSpPr>
          <p:nvPr>
            <p:ph type="sldNum" sz="quarter" idx="5"/>
          </p:nvPr>
        </p:nvSpPr>
        <p:spPr/>
        <p:txBody>
          <a:bodyPr/>
          <a:lstStyle/>
          <a:p>
            <a:fld id="{9D2DE6C0-3F56-2B43-BBD5-FE49F3EE1BCA}" type="slidenum">
              <a:rPr lang="en-GB" smtClean="0"/>
              <a:t>19</a:t>
            </a:fld>
            <a:endParaRPr lang="en-GB"/>
          </a:p>
        </p:txBody>
      </p:sp>
    </p:spTree>
    <p:extLst>
      <p:ext uri="{BB962C8B-B14F-4D97-AF65-F5344CB8AC3E}">
        <p14:creationId xmlns:p14="http://schemas.microsoft.com/office/powerpoint/2010/main" val="27766274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dirty="0"/>
          </a:p>
        </p:txBody>
      </p:sp>
      <p:sp>
        <p:nvSpPr>
          <p:cNvPr id="4" name="Slide Number Placeholder 3"/>
          <p:cNvSpPr>
            <a:spLocks noGrp="1"/>
          </p:cNvSpPr>
          <p:nvPr>
            <p:ph type="sldNum" sz="quarter" idx="5"/>
          </p:nvPr>
        </p:nvSpPr>
        <p:spPr/>
        <p:txBody>
          <a:bodyPr/>
          <a:lstStyle/>
          <a:p>
            <a:fld id="{9D2DE6C0-3F56-2B43-BBD5-FE49F3EE1BCA}" type="slidenum">
              <a:rPr lang="en-GB" smtClean="0"/>
              <a:t>20</a:t>
            </a:fld>
            <a:endParaRPr lang="en-GB"/>
          </a:p>
        </p:txBody>
      </p:sp>
    </p:spTree>
    <p:extLst>
      <p:ext uri="{BB962C8B-B14F-4D97-AF65-F5344CB8AC3E}">
        <p14:creationId xmlns:p14="http://schemas.microsoft.com/office/powerpoint/2010/main" val="37570088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Human or mouse https://</a:t>
            </a:r>
            <a:r>
              <a:rPr lang="en-GB" dirty="0" err="1"/>
              <a:t>www.gencodegenes.org</a:t>
            </a:r>
            <a:r>
              <a:rPr lang="en-GB" dirty="0"/>
              <a:t>/</a:t>
            </a:r>
          </a:p>
        </p:txBody>
      </p:sp>
      <p:sp>
        <p:nvSpPr>
          <p:cNvPr id="4" name="Slide Number Placeholder 3"/>
          <p:cNvSpPr>
            <a:spLocks noGrp="1"/>
          </p:cNvSpPr>
          <p:nvPr>
            <p:ph type="sldNum" sz="quarter" idx="5"/>
          </p:nvPr>
        </p:nvSpPr>
        <p:spPr/>
        <p:txBody>
          <a:bodyPr/>
          <a:lstStyle/>
          <a:p>
            <a:fld id="{3FE18095-4327-E84E-91BA-C207FF796C00}" type="slidenum">
              <a:rPr lang="en-GB" smtClean="0"/>
              <a:t>23</a:t>
            </a:fld>
            <a:endParaRPr lang="en-GB"/>
          </a:p>
        </p:txBody>
      </p:sp>
    </p:spTree>
    <p:extLst>
      <p:ext uri="{BB962C8B-B14F-4D97-AF65-F5344CB8AC3E}">
        <p14:creationId xmlns:p14="http://schemas.microsoft.com/office/powerpoint/2010/main" val="37774431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STAR: </a:t>
            </a:r>
            <a:r>
              <a:rPr lang="en-US" dirty="0">
                <a:hlinkClick r:id="rId3"/>
              </a:rPr>
              <a:t>https://hbctraining.github.io/Intro-to-rnaseq-hpc-O2/lessons/03_alignment.html</a:t>
            </a: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Bowtie: </a:t>
            </a:r>
            <a:r>
              <a:rPr lang="en-US" dirty="0">
                <a:hlinkClick r:id="rId4"/>
              </a:rPr>
              <a:t>http://bowtie-bio.sourceforge.net/index.shtml</a:t>
            </a: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BWA: </a:t>
            </a:r>
            <a:r>
              <a:rPr lang="en-US" dirty="0">
                <a:hlinkClick r:id="rId5"/>
              </a:rPr>
              <a:t>http://bio-bwa.sourceforge.net/</a:t>
            </a:r>
            <a:endParaRPr lang="en-GB" dirty="0"/>
          </a:p>
          <a:p>
            <a:endParaRPr lang="en-GB" dirty="0"/>
          </a:p>
          <a:p>
            <a:r>
              <a:rPr lang="en-GB" i="1" dirty="0"/>
              <a:t>ATAC</a:t>
            </a:r>
            <a:r>
              <a:rPr lang="en-GB" dirty="0"/>
              <a:t>-</a:t>
            </a:r>
            <a:r>
              <a:rPr lang="en-GB" i="1" dirty="0" err="1"/>
              <a:t>Seq</a:t>
            </a:r>
            <a:r>
              <a:rPr lang="en-GB" dirty="0"/>
              <a:t> = Assay for Transposase-Accessible Chromatin with high-throughput sequencing</a:t>
            </a:r>
          </a:p>
          <a:p>
            <a:r>
              <a:rPr lang="en-GB" i="1" dirty="0" err="1"/>
              <a:t>ChIP</a:t>
            </a:r>
            <a:r>
              <a:rPr lang="en-GB" i="1" dirty="0"/>
              <a:t> </a:t>
            </a:r>
            <a:r>
              <a:rPr lang="en-GB" i="1" dirty="0" err="1"/>
              <a:t>Seq</a:t>
            </a:r>
            <a:r>
              <a:rPr lang="en-GB" i="1" dirty="0"/>
              <a:t> </a:t>
            </a:r>
            <a:r>
              <a:rPr lang="en-GB" dirty="0"/>
              <a:t>= Chromatin immunoprecipitation</a:t>
            </a:r>
          </a:p>
          <a:p>
            <a:r>
              <a:rPr lang="en-GB" i="1" dirty="0"/>
              <a:t>CAGE</a:t>
            </a:r>
            <a:r>
              <a:rPr lang="en-GB" dirty="0"/>
              <a:t> = Cap Analysis of Gene Expression</a:t>
            </a:r>
          </a:p>
        </p:txBody>
      </p:sp>
      <p:sp>
        <p:nvSpPr>
          <p:cNvPr id="4" name="Slide Number Placeholder 3"/>
          <p:cNvSpPr>
            <a:spLocks noGrp="1"/>
          </p:cNvSpPr>
          <p:nvPr>
            <p:ph type="sldNum" sz="quarter" idx="5"/>
          </p:nvPr>
        </p:nvSpPr>
        <p:spPr/>
        <p:txBody>
          <a:bodyPr/>
          <a:lstStyle/>
          <a:p>
            <a:fld id="{3FE18095-4327-E84E-91BA-C207FF796C00}" type="slidenum">
              <a:rPr lang="en-GB" smtClean="0"/>
              <a:t>22</a:t>
            </a:fld>
            <a:endParaRPr lang="en-GB"/>
          </a:p>
        </p:txBody>
      </p:sp>
    </p:spTree>
    <p:extLst>
      <p:ext uri="{BB962C8B-B14F-4D97-AF65-F5344CB8AC3E}">
        <p14:creationId xmlns:p14="http://schemas.microsoft.com/office/powerpoint/2010/main" val="42487006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Sam file descriptions: </a:t>
            </a:r>
          </a:p>
          <a:p>
            <a:r>
              <a:rPr lang="en-US" dirty="0">
                <a:hlinkClick r:id="rId3"/>
              </a:rPr>
              <a:t>http://samtools.sourceforge.net/</a:t>
            </a:r>
            <a:endParaRPr lang="en-US" dirty="0"/>
          </a:p>
          <a:p>
            <a:r>
              <a:rPr lang="en-US" dirty="0">
                <a:hlinkClick r:id="rId4"/>
              </a:rPr>
              <a:t>https://samtools.github.io/hts-specs/SAMv1.pdf</a:t>
            </a:r>
            <a:endParaRPr lang="en-GB" dirty="0"/>
          </a:p>
        </p:txBody>
      </p:sp>
      <p:sp>
        <p:nvSpPr>
          <p:cNvPr id="4" name="Slide Number Placeholder 3"/>
          <p:cNvSpPr>
            <a:spLocks noGrp="1"/>
          </p:cNvSpPr>
          <p:nvPr>
            <p:ph type="sldNum" sz="quarter" idx="5"/>
          </p:nvPr>
        </p:nvSpPr>
        <p:spPr/>
        <p:txBody>
          <a:bodyPr/>
          <a:lstStyle/>
          <a:p>
            <a:fld id="{3FE18095-4327-E84E-91BA-C207FF796C00}" type="slidenum">
              <a:rPr lang="en-GB" smtClean="0"/>
              <a:t>24</a:t>
            </a:fld>
            <a:endParaRPr lang="en-GB"/>
          </a:p>
        </p:txBody>
      </p:sp>
    </p:spTree>
    <p:extLst>
      <p:ext uri="{BB962C8B-B14F-4D97-AF65-F5344CB8AC3E}">
        <p14:creationId xmlns:p14="http://schemas.microsoft.com/office/powerpoint/2010/main" val="20588529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QNAME: Query name. Reads having identical  are regarded to come from the same template. A QNAME ‘*’ indicates the information is unavailable. In a SAM file, a read may occupy multiple alignment lines, when its alignment is chimeric or when multiple mappings are given. </a:t>
            </a:r>
          </a:p>
          <a:p>
            <a:pPr marL="228600" indent="-228600">
              <a:buAutoNum type="arabicPeriod"/>
            </a:pPr>
            <a:endParaRPr lang="en-US" dirty="0"/>
          </a:p>
          <a:p>
            <a:r>
              <a:rPr lang="en-US" dirty="0"/>
              <a:t>2. FLAG: Combination of bitwise FLAGs, e.g. paired, aligned, unique, etc.</a:t>
            </a:r>
          </a:p>
          <a:p>
            <a:endParaRPr lang="en-US" dirty="0"/>
          </a:p>
          <a:p>
            <a:r>
              <a:rPr lang="en-US" dirty="0"/>
              <a:t>3. RNAME: Reference sequence NAME of the alignment. If @SQ header lines are present, RNAME (if not ‘*’) must be present in one of the SQ-SN tag. An unmapped segment without coordinate has a ‘*’ at this field. However, an unmapped segment may also have an ordinary coordinate such that it can be placed at a desired position after sorting. If RNAME is ‘*’, no assumptions can be made about POS and CIGAR. </a:t>
            </a:r>
          </a:p>
          <a:p>
            <a:endParaRPr lang="en-US" dirty="0"/>
          </a:p>
          <a:p>
            <a:r>
              <a:rPr lang="en-US" dirty="0"/>
              <a:t>4. POS: 1-based leftmost mapping </a:t>
            </a:r>
            <a:r>
              <a:rPr lang="en-US" dirty="0" err="1"/>
              <a:t>POSition</a:t>
            </a:r>
            <a:r>
              <a:rPr lang="en-US" dirty="0"/>
              <a:t> of the first CIGAR operation that “consumes” a reference base (see table below). The first base in a reference sequence has coordinate 1. POS is set as 0 for an unmapped read without coordinate. If POS is 0, no assumptions can be made about RNAME and CIGAR. </a:t>
            </a:r>
          </a:p>
          <a:p>
            <a:endParaRPr lang="en-US" dirty="0"/>
          </a:p>
          <a:p>
            <a:r>
              <a:rPr lang="en-US" dirty="0"/>
              <a:t>5. MAPQ: mapping Quality. It equals −10 log10 </a:t>
            </a:r>
            <a:r>
              <a:rPr lang="en-US" dirty="0" err="1"/>
              <a:t>Pr</a:t>
            </a:r>
            <a:r>
              <a:rPr lang="en-US" dirty="0"/>
              <a:t>{mapping position is wrong}, rounded to the nearest integer.</a:t>
            </a:r>
          </a:p>
          <a:p>
            <a:endParaRPr lang="en-US" dirty="0"/>
          </a:p>
          <a:p>
            <a:r>
              <a:rPr lang="en-US" dirty="0"/>
              <a:t>6. CIGAR: CIGAR string. Summary of alignment, e.g. match, mismatch, insertion, deletion, reference region skip</a:t>
            </a:r>
          </a:p>
          <a:p>
            <a:endParaRPr lang="en-US" dirty="0"/>
          </a:p>
          <a:p>
            <a:r>
              <a:rPr lang="en-US" dirty="0"/>
              <a:t>7. RNEXT: Reference sequence name of the primary alignment of the NEXT read in the template. For the last read, the next read is the first read in the template. This field is set as ‘*’ when the information is unavailable, and set as ‘=’ if RNEXT is identical RNAME. If not ‘=’ and the next read in the template has one primary mapping (see also bit 0x100 in FLAG), this field is identical to RNAME at the primary line of the next read. If RNEXT is ‘*’, no assumptions can be made on PNEXT and bit 0x20. </a:t>
            </a:r>
          </a:p>
          <a:p>
            <a:endParaRPr lang="en-US" dirty="0"/>
          </a:p>
          <a:p>
            <a:r>
              <a:rPr lang="en-US" dirty="0"/>
              <a:t>8. PNEXT: 1-based Position of the primary alignment of the NEXT read in the template. Set as 0 when the information is unavailable. This field equals POS at the primary line of the next read. If PNEXT is 0, no assumptions can be made on RNEXT and bit 0x20. </a:t>
            </a:r>
          </a:p>
          <a:p>
            <a:r>
              <a:rPr lang="en-US" dirty="0"/>
              <a:t>9. TLEN: the number of bases covered by the reads form the same fragment. + = leftmost read, - = rightmost read</a:t>
            </a:r>
          </a:p>
          <a:p>
            <a:r>
              <a:rPr lang="en-US" dirty="0"/>
              <a:t>10. SEQ: read sequence. This field can be a ‘*’ when the read is not stored. </a:t>
            </a:r>
          </a:p>
          <a:p>
            <a:r>
              <a:rPr lang="en-US" dirty="0"/>
              <a:t>11. QUAL: A base quality is the </a:t>
            </a:r>
            <a:r>
              <a:rPr lang="en-US" dirty="0" err="1"/>
              <a:t>phred</a:t>
            </a:r>
            <a:r>
              <a:rPr lang="en-US" dirty="0"/>
              <a:t>-scaled base error probability which equals −10 log10 </a:t>
            </a:r>
            <a:r>
              <a:rPr lang="en-US" dirty="0" err="1"/>
              <a:t>Pr</a:t>
            </a:r>
            <a:r>
              <a:rPr lang="en-US" dirty="0"/>
              <a:t>{base is wrong}. Read quality * means this information is not available. </a:t>
            </a:r>
            <a:endParaRPr lang="en-GB" dirty="0"/>
          </a:p>
        </p:txBody>
      </p:sp>
      <p:sp>
        <p:nvSpPr>
          <p:cNvPr id="4" name="Slide Number Placeholder 3"/>
          <p:cNvSpPr>
            <a:spLocks noGrp="1"/>
          </p:cNvSpPr>
          <p:nvPr>
            <p:ph type="sldNum" sz="quarter" idx="5"/>
          </p:nvPr>
        </p:nvSpPr>
        <p:spPr/>
        <p:txBody>
          <a:bodyPr/>
          <a:lstStyle/>
          <a:p>
            <a:fld id="{3FE18095-4327-E84E-91BA-C207FF796C00}" type="slidenum">
              <a:rPr lang="en-GB" smtClean="0"/>
              <a:t>25</a:t>
            </a:fld>
            <a:endParaRPr lang="en-GB"/>
          </a:p>
        </p:txBody>
      </p:sp>
    </p:spTree>
    <p:extLst>
      <p:ext uri="{BB962C8B-B14F-4D97-AF65-F5344CB8AC3E}">
        <p14:creationId xmlns:p14="http://schemas.microsoft.com/office/powerpoint/2010/main" val="23600967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Samtools</a:t>
            </a:r>
            <a:r>
              <a:rPr lang="en-GB" dirty="0"/>
              <a:t> </a:t>
            </a:r>
            <a:r>
              <a:rPr lang="en-GB" dirty="0" err="1"/>
              <a:t>flagstat</a:t>
            </a:r>
            <a:r>
              <a:rPr lang="en-GB" dirty="0"/>
              <a:t>: </a:t>
            </a:r>
            <a:r>
              <a:rPr lang="en-US" dirty="0">
                <a:hlinkClick r:id="rId3"/>
              </a:rPr>
              <a:t>http://www.htslib.org/doc/samtools-flagstat.html</a:t>
            </a:r>
            <a:endParaRPr lang="en-GB" dirty="0"/>
          </a:p>
        </p:txBody>
      </p:sp>
      <p:sp>
        <p:nvSpPr>
          <p:cNvPr id="4" name="Slide Number Placeholder 3"/>
          <p:cNvSpPr>
            <a:spLocks noGrp="1"/>
          </p:cNvSpPr>
          <p:nvPr>
            <p:ph type="sldNum" sz="quarter" idx="5"/>
          </p:nvPr>
        </p:nvSpPr>
        <p:spPr/>
        <p:txBody>
          <a:bodyPr/>
          <a:lstStyle/>
          <a:p>
            <a:fld id="{3FE18095-4327-E84E-91BA-C207FF796C00}" type="slidenum">
              <a:rPr lang="en-GB" smtClean="0"/>
              <a:t>26</a:t>
            </a:fld>
            <a:endParaRPr lang="en-GB"/>
          </a:p>
        </p:txBody>
      </p:sp>
    </p:spTree>
    <p:extLst>
      <p:ext uri="{BB962C8B-B14F-4D97-AF65-F5344CB8AC3E}">
        <p14:creationId xmlns:p14="http://schemas.microsoft.com/office/powerpoint/2010/main" val="22021137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dirty="0"/>
          </a:p>
        </p:txBody>
      </p:sp>
      <p:sp>
        <p:nvSpPr>
          <p:cNvPr id="4" name="Slide Number Placeholder 3"/>
          <p:cNvSpPr>
            <a:spLocks noGrp="1"/>
          </p:cNvSpPr>
          <p:nvPr>
            <p:ph type="sldNum" sz="quarter" idx="5"/>
          </p:nvPr>
        </p:nvSpPr>
        <p:spPr/>
        <p:txBody>
          <a:bodyPr/>
          <a:lstStyle/>
          <a:p>
            <a:fld id="{9D2DE6C0-3F56-2B43-BBD5-FE49F3EE1BCA}" type="slidenum">
              <a:rPr lang="en-GB" smtClean="0"/>
              <a:t>27</a:t>
            </a:fld>
            <a:endParaRPr lang="en-GB"/>
          </a:p>
        </p:txBody>
      </p:sp>
    </p:spTree>
    <p:extLst>
      <p:ext uri="{BB962C8B-B14F-4D97-AF65-F5344CB8AC3E}">
        <p14:creationId xmlns:p14="http://schemas.microsoft.com/office/powerpoint/2010/main" val="26264581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GB" dirty="0"/>
              <a:t>The lower your ratio of </a:t>
            </a:r>
            <a:r>
              <a:rPr lang="en-GB" i="1" dirty="0"/>
              <a:t>unique</a:t>
            </a:r>
            <a:r>
              <a:rPr lang="en-GB" dirty="0"/>
              <a:t> molecules to beads, the more PCR duplicates you will have, </a:t>
            </a:r>
            <a:r>
              <a:rPr lang="en-GB" i="1" dirty="0"/>
              <a:t>even before</a:t>
            </a:r>
            <a:r>
              <a:rPr lang="en-GB" dirty="0"/>
              <a:t> your ratio begins to approach 1.0, where PCR duplicates would be required in order to saturate the beads with DNA molecules</a:t>
            </a:r>
          </a:p>
          <a:p>
            <a:pPr marL="228600" indent="-228600">
              <a:buAutoNum type="arabicPeriod"/>
            </a:pPr>
            <a:r>
              <a:rPr lang="en-GB" dirty="0"/>
              <a:t>Even with 64 copies each of the unique molecules, PCR duplicates are very rare by pure chance.  Each unique molecule’s chance of getting represented even once (let alone twice) is small.</a:t>
            </a:r>
          </a:p>
          <a:p>
            <a:endParaRPr lang="en-DK" dirty="0"/>
          </a:p>
        </p:txBody>
      </p:sp>
      <p:sp>
        <p:nvSpPr>
          <p:cNvPr id="4" name="Slide Number Placeholder 3"/>
          <p:cNvSpPr>
            <a:spLocks noGrp="1"/>
          </p:cNvSpPr>
          <p:nvPr>
            <p:ph type="sldNum" sz="quarter" idx="5"/>
          </p:nvPr>
        </p:nvSpPr>
        <p:spPr/>
        <p:txBody>
          <a:bodyPr/>
          <a:lstStyle/>
          <a:p>
            <a:fld id="{9D2DE6C0-3F56-2B43-BBD5-FE49F3EE1BCA}" type="slidenum">
              <a:rPr lang="en-GB" smtClean="0"/>
              <a:t>28</a:t>
            </a:fld>
            <a:endParaRPr lang="en-GB"/>
          </a:p>
        </p:txBody>
      </p:sp>
    </p:spTree>
    <p:extLst>
      <p:ext uri="{BB962C8B-B14F-4D97-AF65-F5344CB8AC3E}">
        <p14:creationId xmlns:p14="http://schemas.microsoft.com/office/powerpoint/2010/main" val="2644825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UCSC: </a:t>
            </a:r>
            <a:r>
              <a:rPr lang="en-US" u="none" dirty="0">
                <a:solidFill>
                  <a:schemeClr val="tx1"/>
                </a:solidFill>
                <a:hlinkClick r:id="rId3">
                  <a:extLst>
                    <a:ext uri="{A12FA001-AC4F-418D-AE19-62706E023703}">
                      <ahyp:hlinkClr xmlns:ahyp="http://schemas.microsoft.com/office/drawing/2018/hyperlinkcolor" val="tx"/>
                    </a:ext>
                  </a:extLst>
                </a:hlinkClick>
              </a:rPr>
              <a:t>http://genome.ucsc.edu/FAQ/FAQformat</a:t>
            </a:r>
            <a:endParaRPr lang="en-GB" dirty="0"/>
          </a:p>
          <a:p>
            <a:endParaRPr lang="en-US" u="none" dirty="0">
              <a:solidFill>
                <a:schemeClr val="tx1"/>
              </a:solidFill>
              <a:hlinkClick r:id="rId3">
                <a:extLst>
                  <a:ext uri="{A12FA001-AC4F-418D-AE19-62706E023703}">
                    <ahyp:hlinkClr xmlns:ahyp="http://schemas.microsoft.com/office/drawing/2018/hyperlinkcolor" val="tx"/>
                  </a:ext>
                </a:extLst>
              </a:hlinkClick>
            </a:endParaRPr>
          </a:p>
        </p:txBody>
      </p:sp>
      <p:sp>
        <p:nvSpPr>
          <p:cNvPr id="4" name="Slide Number Placeholder 3"/>
          <p:cNvSpPr>
            <a:spLocks noGrp="1"/>
          </p:cNvSpPr>
          <p:nvPr>
            <p:ph type="sldNum" sz="quarter" idx="5"/>
          </p:nvPr>
        </p:nvSpPr>
        <p:spPr/>
        <p:txBody>
          <a:bodyPr/>
          <a:lstStyle/>
          <a:p>
            <a:fld id="{3FE18095-4327-E84E-91BA-C207FF796C00}" type="slidenum">
              <a:rPr lang="en-GB" smtClean="0"/>
              <a:t>3</a:t>
            </a:fld>
            <a:endParaRPr lang="en-GB"/>
          </a:p>
        </p:txBody>
      </p:sp>
    </p:spTree>
    <p:extLst>
      <p:ext uri="{BB962C8B-B14F-4D97-AF65-F5344CB8AC3E}">
        <p14:creationId xmlns:p14="http://schemas.microsoft.com/office/powerpoint/2010/main" val="13675168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dirty="0"/>
          </a:p>
        </p:txBody>
      </p:sp>
      <p:sp>
        <p:nvSpPr>
          <p:cNvPr id="4" name="Slide Number Placeholder 3"/>
          <p:cNvSpPr>
            <a:spLocks noGrp="1"/>
          </p:cNvSpPr>
          <p:nvPr>
            <p:ph type="sldNum" sz="quarter" idx="5"/>
          </p:nvPr>
        </p:nvSpPr>
        <p:spPr/>
        <p:txBody>
          <a:bodyPr/>
          <a:lstStyle/>
          <a:p>
            <a:fld id="{9D2DE6C0-3F56-2B43-BBD5-FE49F3EE1BCA}" type="slidenum">
              <a:rPr lang="en-GB" smtClean="0"/>
              <a:t>36</a:t>
            </a:fld>
            <a:endParaRPr lang="en-GB"/>
          </a:p>
        </p:txBody>
      </p:sp>
    </p:spTree>
    <p:extLst>
      <p:ext uri="{BB962C8B-B14F-4D97-AF65-F5344CB8AC3E}">
        <p14:creationId xmlns:p14="http://schemas.microsoft.com/office/powerpoint/2010/main" val="3657898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dirty="0"/>
          </a:p>
        </p:txBody>
      </p:sp>
      <p:sp>
        <p:nvSpPr>
          <p:cNvPr id="4" name="Slide Number Placeholder 3"/>
          <p:cNvSpPr>
            <a:spLocks noGrp="1"/>
          </p:cNvSpPr>
          <p:nvPr>
            <p:ph type="sldNum" sz="quarter" idx="5"/>
          </p:nvPr>
        </p:nvSpPr>
        <p:spPr/>
        <p:txBody>
          <a:bodyPr/>
          <a:lstStyle/>
          <a:p>
            <a:fld id="{9D2DE6C0-3F56-2B43-BBD5-FE49F3EE1BCA}" type="slidenum">
              <a:rPr lang="en-GB" smtClean="0"/>
              <a:t>29</a:t>
            </a:fld>
            <a:endParaRPr lang="en-GB"/>
          </a:p>
        </p:txBody>
      </p:sp>
    </p:spTree>
    <p:extLst>
      <p:ext uri="{BB962C8B-B14F-4D97-AF65-F5344CB8AC3E}">
        <p14:creationId xmlns:p14="http://schemas.microsoft.com/office/powerpoint/2010/main" val="127717958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1" i="0" kern="1200" dirty="0">
                <a:solidFill>
                  <a:schemeClr val="tx1"/>
                </a:solidFill>
                <a:effectLst/>
                <a:latin typeface="+mn-lt"/>
                <a:ea typeface="+mn-ea"/>
                <a:cs typeface="+mn-cs"/>
              </a:rPr>
              <a:t>GFF3: </a:t>
            </a:r>
            <a:r>
              <a:rPr lang="en-GB" sz="1200" b="0" i="0" kern="1200" dirty="0">
                <a:solidFill>
                  <a:schemeClr val="tx1"/>
                </a:solidFill>
                <a:effectLst/>
                <a:latin typeface="+mn-lt"/>
                <a:ea typeface="+mn-ea"/>
                <a:cs typeface="+mn-cs"/>
              </a:rPr>
              <a:t>https://</a:t>
            </a:r>
            <a:r>
              <a:rPr lang="en-GB" sz="1200" b="0" i="0" kern="1200" dirty="0" err="1">
                <a:solidFill>
                  <a:schemeClr val="tx1"/>
                </a:solidFill>
                <a:effectLst/>
                <a:latin typeface="+mn-lt"/>
                <a:ea typeface="+mn-ea"/>
                <a:cs typeface="+mn-cs"/>
              </a:rPr>
              <a:t>www.ncbi.nlm.nih.gov</a:t>
            </a:r>
            <a:r>
              <a:rPr lang="en-GB" sz="1200" b="0" i="0" kern="1200" dirty="0">
                <a:solidFill>
                  <a:schemeClr val="tx1"/>
                </a:solidFill>
                <a:effectLst/>
                <a:latin typeface="+mn-lt"/>
                <a:ea typeface="+mn-ea"/>
                <a:cs typeface="+mn-cs"/>
              </a:rPr>
              <a:t>/datasets/docs/v1/reference-docs/file-formats/about-ncbi-gff3/</a:t>
            </a:r>
          </a:p>
          <a:p>
            <a:pPr marL="171450" indent="-171450">
              <a:buFont typeface="Arial" panose="020B0604020202020204" pitchFamily="34" charset="0"/>
              <a:buChar char="•"/>
            </a:pPr>
            <a:r>
              <a:rPr lang="en-GB" sz="1200" b="1" i="0" kern="1200" dirty="0" err="1">
                <a:solidFill>
                  <a:schemeClr val="tx1"/>
                </a:solidFill>
                <a:effectLst/>
                <a:latin typeface="+mn-lt"/>
                <a:ea typeface="+mn-ea"/>
                <a:cs typeface="+mn-cs"/>
              </a:rPr>
              <a:t>seqname</a:t>
            </a:r>
            <a:r>
              <a:rPr lang="en-GB" sz="1200" b="0" i="0" kern="1200" dirty="0">
                <a:solidFill>
                  <a:schemeClr val="tx1"/>
                </a:solidFill>
                <a:effectLst/>
                <a:latin typeface="+mn-lt"/>
                <a:ea typeface="+mn-ea"/>
                <a:cs typeface="+mn-cs"/>
              </a:rPr>
              <a:t> - The name of the sequence. Must be a chromosome or scaffold.</a:t>
            </a:r>
          </a:p>
          <a:p>
            <a:pPr marL="171450" indent="-171450">
              <a:buFont typeface="Arial" panose="020B0604020202020204" pitchFamily="34" charset="0"/>
              <a:buChar char="•"/>
            </a:pPr>
            <a:r>
              <a:rPr lang="en-GB" sz="1200" b="1" i="0" kern="1200" dirty="0">
                <a:solidFill>
                  <a:schemeClr val="tx1"/>
                </a:solidFill>
                <a:effectLst/>
                <a:latin typeface="+mn-lt"/>
                <a:ea typeface="+mn-ea"/>
                <a:cs typeface="+mn-cs"/>
              </a:rPr>
              <a:t>source</a:t>
            </a:r>
            <a:r>
              <a:rPr lang="en-GB" sz="1200" b="0" i="0" kern="1200" dirty="0">
                <a:solidFill>
                  <a:schemeClr val="tx1"/>
                </a:solidFill>
                <a:effectLst/>
                <a:latin typeface="+mn-lt"/>
                <a:ea typeface="+mn-ea"/>
                <a:cs typeface="+mn-cs"/>
              </a:rPr>
              <a:t> - The program that generated this feature.</a:t>
            </a:r>
          </a:p>
          <a:p>
            <a:pPr marL="171450" indent="-171450">
              <a:buFont typeface="Arial" panose="020B0604020202020204" pitchFamily="34" charset="0"/>
              <a:buChar char="•"/>
            </a:pPr>
            <a:r>
              <a:rPr lang="en-GB" sz="1200" b="1" i="0" kern="1200" dirty="0">
                <a:solidFill>
                  <a:schemeClr val="tx1"/>
                </a:solidFill>
                <a:effectLst/>
                <a:latin typeface="+mn-lt"/>
                <a:ea typeface="+mn-ea"/>
                <a:cs typeface="+mn-cs"/>
              </a:rPr>
              <a:t>feature</a:t>
            </a:r>
            <a:r>
              <a:rPr lang="en-GB" sz="1200" b="0" i="0" kern="1200" dirty="0">
                <a:solidFill>
                  <a:schemeClr val="tx1"/>
                </a:solidFill>
                <a:effectLst/>
                <a:latin typeface="+mn-lt"/>
                <a:ea typeface="+mn-ea"/>
                <a:cs typeface="+mn-cs"/>
              </a:rPr>
              <a:t> - The name of this type of feature. Some examples of standard feature types are "CDS" "</a:t>
            </a:r>
            <a:r>
              <a:rPr lang="en-GB" sz="1200" b="0" i="0" kern="1200" dirty="0" err="1">
                <a:solidFill>
                  <a:schemeClr val="tx1"/>
                </a:solidFill>
                <a:effectLst/>
                <a:latin typeface="+mn-lt"/>
                <a:ea typeface="+mn-ea"/>
                <a:cs typeface="+mn-cs"/>
              </a:rPr>
              <a:t>start_codon</a:t>
            </a:r>
            <a:r>
              <a:rPr lang="en-GB" sz="1200" b="0" i="0" kern="1200" dirty="0">
                <a:solidFill>
                  <a:schemeClr val="tx1"/>
                </a:solidFill>
                <a:effectLst/>
                <a:latin typeface="+mn-lt"/>
                <a:ea typeface="+mn-ea"/>
                <a:cs typeface="+mn-cs"/>
              </a:rPr>
              <a:t>" "</a:t>
            </a:r>
            <a:r>
              <a:rPr lang="en-GB" sz="1200" b="0" i="0" kern="1200" dirty="0" err="1">
                <a:solidFill>
                  <a:schemeClr val="tx1"/>
                </a:solidFill>
                <a:effectLst/>
                <a:latin typeface="+mn-lt"/>
                <a:ea typeface="+mn-ea"/>
                <a:cs typeface="+mn-cs"/>
              </a:rPr>
              <a:t>stop_codon</a:t>
            </a:r>
            <a:r>
              <a:rPr lang="en-GB" sz="1200" b="0" i="0" kern="1200" dirty="0">
                <a:solidFill>
                  <a:schemeClr val="tx1"/>
                </a:solidFill>
                <a:effectLst/>
                <a:latin typeface="+mn-lt"/>
                <a:ea typeface="+mn-ea"/>
                <a:cs typeface="+mn-cs"/>
              </a:rPr>
              <a:t>" and "</a:t>
            </a:r>
            <a:r>
              <a:rPr lang="en-GB" sz="1200" b="0" i="0" kern="1200" dirty="0" err="1">
                <a:solidFill>
                  <a:schemeClr val="tx1"/>
                </a:solidFill>
                <a:effectLst/>
                <a:latin typeface="+mn-lt"/>
                <a:ea typeface="+mn-ea"/>
                <a:cs typeface="+mn-cs"/>
              </a:rPr>
              <a:t>exon"li</a:t>
            </a:r>
            <a:r>
              <a:rPr lang="en-GB" sz="1200" b="0" i="0" kern="1200" dirty="0">
                <a:solidFill>
                  <a:schemeClr val="tx1"/>
                </a:solidFill>
                <a:effectLst/>
                <a:latin typeface="+mn-lt"/>
                <a:ea typeface="+mn-ea"/>
                <a:cs typeface="+mn-cs"/>
              </a:rPr>
              <a:t>&gt;</a:t>
            </a:r>
          </a:p>
          <a:p>
            <a:pPr marL="171450" indent="-171450">
              <a:buFont typeface="Arial" panose="020B0604020202020204" pitchFamily="34" charset="0"/>
              <a:buChar char="•"/>
            </a:pPr>
            <a:r>
              <a:rPr lang="en-GB" sz="1200" b="1" i="0" kern="1200" dirty="0">
                <a:solidFill>
                  <a:schemeClr val="tx1"/>
                </a:solidFill>
                <a:effectLst/>
                <a:latin typeface="+mn-lt"/>
                <a:ea typeface="+mn-ea"/>
                <a:cs typeface="+mn-cs"/>
              </a:rPr>
              <a:t>start</a:t>
            </a:r>
            <a:r>
              <a:rPr lang="en-GB" sz="1200" b="0" i="0" kern="1200" dirty="0">
                <a:solidFill>
                  <a:schemeClr val="tx1"/>
                </a:solidFill>
                <a:effectLst/>
                <a:latin typeface="+mn-lt"/>
                <a:ea typeface="+mn-ea"/>
                <a:cs typeface="+mn-cs"/>
              </a:rPr>
              <a:t> - The starting position of the feature in the sequence. The first base is numbered 1.</a:t>
            </a:r>
          </a:p>
          <a:p>
            <a:pPr marL="171450" indent="-171450">
              <a:buFont typeface="Arial" panose="020B0604020202020204" pitchFamily="34" charset="0"/>
              <a:buChar char="•"/>
            </a:pPr>
            <a:r>
              <a:rPr lang="en-GB" sz="1200" b="1" i="0" kern="1200" dirty="0">
                <a:solidFill>
                  <a:schemeClr val="tx1"/>
                </a:solidFill>
                <a:effectLst/>
                <a:latin typeface="+mn-lt"/>
                <a:ea typeface="+mn-ea"/>
                <a:cs typeface="+mn-cs"/>
              </a:rPr>
              <a:t>end</a:t>
            </a:r>
            <a:r>
              <a:rPr lang="en-GB" sz="1200" b="0" i="0" kern="1200" dirty="0">
                <a:solidFill>
                  <a:schemeClr val="tx1"/>
                </a:solidFill>
                <a:effectLst/>
                <a:latin typeface="+mn-lt"/>
                <a:ea typeface="+mn-ea"/>
                <a:cs typeface="+mn-cs"/>
              </a:rPr>
              <a:t> - The ending position of the feature (inclusive).</a:t>
            </a:r>
          </a:p>
          <a:p>
            <a:pPr marL="171450" indent="-171450">
              <a:buFont typeface="Arial" panose="020B0604020202020204" pitchFamily="34" charset="0"/>
              <a:buChar char="•"/>
            </a:pPr>
            <a:r>
              <a:rPr lang="en-GB" sz="1200" b="1" i="0" kern="1200" dirty="0">
                <a:solidFill>
                  <a:schemeClr val="tx1"/>
                </a:solidFill>
                <a:effectLst/>
                <a:latin typeface="+mn-lt"/>
                <a:ea typeface="+mn-ea"/>
                <a:cs typeface="+mn-cs"/>
              </a:rPr>
              <a:t>score</a:t>
            </a:r>
            <a:r>
              <a:rPr lang="en-GB" sz="1200" b="0" i="0" kern="1200" dirty="0">
                <a:solidFill>
                  <a:schemeClr val="tx1"/>
                </a:solidFill>
                <a:effectLst/>
                <a:latin typeface="+mn-lt"/>
                <a:ea typeface="+mn-ea"/>
                <a:cs typeface="+mn-cs"/>
              </a:rPr>
              <a:t> - Currently only provided for alignments, if they contain a score named “score”. The definition of this score may vary depending on the type of alignment.</a:t>
            </a:r>
          </a:p>
          <a:p>
            <a:pPr marL="171450" indent="-171450">
              <a:buFont typeface="Arial" panose="020B0604020202020204" pitchFamily="34" charset="0"/>
              <a:buChar char="•"/>
            </a:pPr>
            <a:r>
              <a:rPr lang="en-GB" sz="1200" b="1" i="0" kern="1200" dirty="0">
                <a:solidFill>
                  <a:schemeClr val="tx1"/>
                </a:solidFill>
                <a:effectLst/>
                <a:latin typeface="+mn-lt"/>
                <a:ea typeface="+mn-ea"/>
                <a:cs typeface="+mn-cs"/>
              </a:rPr>
              <a:t>strand</a:t>
            </a:r>
            <a:r>
              <a:rPr lang="en-GB" sz="1200" b="0" i="0" kern="1200" dirty="0">
                <a:solidFill>
                  <a:schemeClr val="tx1"/>
                </a:solidFill>
                <a:effectLst/>
                <a:latin typeface="+mn-lt"/>
                <a:ea typeface="+mn-ea"/>
                <a:cs typeface="+mn-cs"/>
              </a:rPr>
              <a:t> - Valid entries include "+", "-", or "." (for don't know/don't care).</a:t>
            </a:r>
          </a:p>
          <a:p>
            <a:pPr marL="171450" indent="-171450">
              <a:buFont typeface="Arial" panose="020B0604020202020204" pitchFamily="34" charset="0"/>
              <a:buChar char="•"/>
            </a:pPr>
            <a:r>
              <a:rPr lang="en-GB" sz="1200" b="1" i="0" kern="1200" dirty="0">
                <a:solidFill>
                  <a:schemeClr val="tx1"/>
                </a:solidFill>
                <a:effectLst/>
                <a:latin typeface="+mn-lt"/>
                <a:ea typeface="+mn-ea"/>
                <a:cs typeface="+mn-cs"/>
              </a:rPr>
              <a:t>phase</a:t>
            </a:r>
            <a:r>
              <a:rPr lang="en-GB" sz="1200" b="0" i="0" kern="1200" dirty="0">
                <a:solidFill>
                  <a:schemeClr val="tx1"/>
                </a:solidFill>
                <a:effectLst/>
                <a:latin typeface="+mn-lt"/>
                <a:ea typeface="+mn-ea"/>
                <a:cs typeface="+mn-cs"/>
              </a:rPr>
              <a:t> - If the feature is a coding exon, </a:t>
            </a:r>
            <a:r>
              <a:rPr lang="en-GB" sz="1200" b="0" i="1" kern="1200" dirty="0">
                <a:solidFill>
                  <a:schemeClr val="tx1"/>
                </a:solidFill>
                <a:effectLst/>
                <a:latin typeface="+mn-lt"/>
                <a:ea typeface="+mn-ea"/>
                <a:cs typeface="+mn-cs"/>
              </a:rPr>
              <a:t>frame</a:t>
            </a:r>
            <a:r>
              <a:rPr lang="en-GB" sz="1200" b="0" i="0" kern="1200" dirty="0">
                <a:solidFill>
                  <a:schemeClr val="tx1"/>
                </a:solidFill>
                <a:effectLst/>
                <a:latin typeface="+mn-lt"/>
                <a:ea typeface="+mn-ea"/>
                <a:cs typeface="+mn-cs"/>
              </a:rPr>
              <a:t> should be a number between 0-2 that represents the reading frame of the first base. If the feature is not a coding exon, the value should be ".".</a:t>
            </a:r>
          </a:p>
          <a:p>
            <a:pPr marL="171450" indent="-171450">
              <a:buFont typeface="Arial" panose="020B0604020202020204" pitchFamily="34" charset="0"/>
              <a:buChar char="•"/>
            </a:pPr>
            <a:r>
              <a:rPr lang="en-GB" sz="1200" b="1" i="0" kern="1200" dirty="0">
                <a:solidFill>
                  <a:schemeClr val="tx1"/>
                </a:solidFill>
                <a:effectLst/>
                <a:latin typeface="+mn-lt"/>
                <a:ea typeface="+mn-ea"/>
                <a:cs typeface="+mn-cs"/>
              </a:rPr>
              <a:t>attributes</a:t>
            </a:r>
            <a:r>
              <a:rPr lang="en-GB" sz="1200" b="0" i="0" kern="1200" dirty="0">
                <a:solidFill>
                  <a:schemeClr val="tx1"/>
                </a:solidFill>
                <a:effectLst/>
                <a:latin typeface="+mn-lt"/>
                <a:ea typeface="+mn-ea"/>
                <a:cs typeface="+mn-cs"/>
              </a:rPr>
              <a:t> - All lines with the same group are linked together into a single item.</a:t>
            </a:r>
          </a:p>
          <a:p>
            <a:pPr marL="171450" indent="-171450">
              <a:buFont typeface="Arial" panose="020B0604020202020204" pitchFamily="34" charset="0"/>
              <a:buChar char="•"/>
            </a:pPr>
            <a:endParaRPr lang="en-GB" sz="1200" b="0" i="0" kern="1200" dirty="0">
              <a:solidFill>
                <a:schemeClr val="tx1"/>
              </a:solidFill>
              <a:effectLst/>
              <a:latin typeface="+mn-lt"/>
              <a:ea typeface="+mn-ea"/>
              <a:cs typeface="+mn-cs"/>
            </a:endParaRPr>
          </a:p>
          <a:p>
            <a:pPr marL="0" indent="0">
              <a:buFont typeface="Arial" panose="020B0604020202020204" pitchFamily="34" charset="0"/>
              <a:buNone/>
            </a:pPr>
            <a:endParaRPr lang="en-GB"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3FE18095-4327-E84E-91BA-C207FF796C00}" type="slidenum">
              <a:rPr lang="en-GB" smtClean="0"/>
              <a:t>30</a:t>
            </a:fld>
            <a:endParaRPr lang="en-GB"/>
          </a:p>
        </p:txBody>
      </p:sp>
    </p:spTree>
    <p:extLst>
      <p:ext uri="{BB962C8B-B14F-4D97-AF65-F5344CB8AC3E}">
        <p14:creationId xmlns:p14="http://schemas.microsoft.com/office/powerpoint/2010/main" val="35967728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Bedtools</a:t>
            </a:r>
            <a:r>
              <a:rPr lang="en-GB" dirty="0"/>
              <a:t>: </a:t>
            </a:r>
            <a:r>
              <a:rPr lang="en-US" dirty="0">
                <a:hlinkClick r:id="rId3"/>
              </a:rPr>
              <a:t>https://bedtools.readthedocs.io/en/latest/</a:t>
            </a:r>
            <a:endParaRPr lang="en-GB" dirty="0"/>
          </a:p>
          <a:p>
            <a:endParaRPr lang="en-GB" dirty="0"/>
          </a:p>
          <a:p>
            <a:r>
              <a:rPr lang="en-GB" dirty="0"/>
              <a:t>STAR aligner: </a:t>
            </a:r>
            <a:r>
              <a:rPr lang="en-US" dirty="0">
                <a:hlinkClick r:id="rId4"/>
              </a:rPr>
              <a:t>https://hbctraining.github.io/Intro-to-rnaseq-hpc-O2/lessons/03_alignment.html</a:t>
            </a:r>
            <a:endParaRPr lang="en-US" dirty="0"/>
          </a:p>
          <a:p>
            <a:r>
              <a:rPr lang="en-US" dirty="0"/>
              <a:t>Star aligner can do read count tables with the “--</a:t>
            </a:r>
            <a:r>
              <a:rPr lang="en-US" dirty="0" err="1"/>
              <a:t>quantMode</a:t>
            </a:r>
            <a:r>
              <a:rPr lang="en-US" dirty="0"/>
              <a:t> </a:t>
            </a:r>
            <a:r>
              <a:rPr lang="en-US" dirty="0" err="1"/>
              <a:t>GeneCounts</a:t>
            </a:r>
            <a:r>
              <a:rPr lang="en-US" dirty="0"/>
              <a:t>” option</a:t>
            </a:r>
          </a:p>
          <a:p>
            <a:r>
              <a:rPr lang="en-US" dirty="0" err="1"/>
              <a:t>Rsubread</a:t>
            </a:r>
            <a:r>
              <a:rPr lang="en-US" dirty="0"/>
              <a:t>: https://</a:t>
            </a:r>
            <a:r>
              <a:rPr lang="en-US" dirty="0" err="1"/>
              <a:t>bioconductor.org</a:t>
            </a:r>
            <a:r>
              <a:rPr lang="en-US" dirty="0"/>
              <a:t>/packages/release/</a:t>
            </a:r>
            <a:r>
              <a:rPr lang="en-US" dirty="0" err="1"/>
              <a:t>bioc</a:t>
            </a:r>
            <a:r>
              <a:rPr lang="en-US" dirty="0"/>
              <a:t>/html/</a:t>
            </a:r>
            <a:r>
              <a:rPr lang="en-US" dirty="0" err="1"/>
              <a:t>Rsubread.html</a:t>
            </a:r>
            <a:endParaRPr lang="en-US" dirty="0"/>
          </a:p>
          <a:p>
            <a:endParaRPr lang="en-GB" dirty="0"/>
          </a:p>
        </p:txBody>
      </p:sp>
      <p:sp>
        <p:nvSpPr>
          <p:cNvPr id="4" name="Slide Number Placeholder 3"/>
          <p:cNvSpPr>
            <a:spLocks noGrp="1"/>
          </p:cNvSpPr>
          <p:nvPr>
            <p:ph type="sldNum" sz="quarter" idx="5"/>
          </p:nvPr>
        </p:nvSpPr>
        <p:spPr/>
        <p:txBody>
          <a:bodyPr/>
          <a:lstStyle/>
          <a:p>
            <a:fld id="{3FE18095-4327-E84E-91BA-C207FF796C00}" type="slidenum">
              <a:rPr lang="en-GB" smtClean="0"/>
              <a:t>31</a:t>
            </a:fld>
            <a:endParaRPr lang="en-GB"/>
          </a:p>
        </p:txBody>
      </p:sp>
    </p:spTree>
    <p:extLst>
      <p:ext uri="{BB962C8B-B14F-4D97-AF65-F5344CB8AC3E}">
        <p14:creationId xmlns:p14="http://schemas.microsoft.com/office/powerpoint/2010/main" val="140709466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dirty="0"/>
          </a:p>
        </p:txBody>
      </p:sp>
      <p:sp>
        <p:nvSpPr>
          <p:cNvPr id="4" name="Slide Number Placeholder 3"/>
          <p:cNvSpPr>
            <a:spLocks noGrp="1"/>
          </p:cNvSpPr>
          <p:nvPr>
            <p:ph type="sldNum" sz="quarter" idx="5"/>
          </p:nvPr>
        </p:nvSpPr>
        <p:spPr/>
        <p:txBody>
          <a:bodyPr/>
          <a:lstStyle/>
          <a:p>
            <a:fld id="{9D2DE6C0-3F56-2B43-BBD5-FE49F3EE1BCA}" type="slidenum">
              <a:rPr lang="en-GB" smtClean="0"/>
              <a:t>32</a:t>
            </a:fld>
            <a:endParaRPr lang="en-GB"/>
          </a:p>
        </p:txBody>
      </p:sp>
    </p:spTree>
    <p:extLst>
      <p:ext uri="{BB962C8B-B14F-4D97-AF65-F5344CB8AC3E}">
        <p14:creationId xmlns:p14="http://schemas.microsoft.com/office/powerpoint/2010/main" val="115473954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MultiQC</a:t>
            </a:r>
            <a:r>
              <a:rPr lang="en-GB" dirty="0"/>
              <a:t>: </a:t>
            </a:r>
            <a:r>
              <a:rPr lang="en-US" dirty="0">
                <a:hlinkClick r:id="rId3"/>
              </a:rPr>
              <a:t>https://multiqc.info/</a:t>
            </a:r>
            <a:endParaRPr lang="en-US" dirty="0"/>
          </a:p>
        </p:txBody>
      </p:sp>
      <p:sp>
        <p:nvSpPr>
          <p:cNvPr id="4" name="Slide Number Placeholder 3"/>
          <p:cNvSpPr>
            <a:spLocks noGrp="1"/>
          </p:cNvSpPr>
          <p:nvPr>
            <p:ph type="sldNum" sz="quarter" idx="5"/>
          </p:nvPr>
        </p:nvSpPr>
        <p:spPr/>
        <p:txBody>
          <a:bodyPr/>
          <a:lstStyle/>
          <a:p>
            <a:fld id="{3FE18095-4327-E84E-91BA-C207FF796C00}" type="slidenum">
              <a:rPr lang="en-GB" smtClean="0"/>
              <a:t>33</a:t>
            </a:fld>
            <a:endParaRPr lang="en-GB"/>
          </a:p>
        </p:txBody>
      </p:sp>
    </p:spTree>
    <p:extLst>
      <p:ext uri="{BB962C8B-B14F-4D97-AF65-F5344CB8AC3E}">
        <p14:creationId xmlns:p14="http://schemas.microsoft.com/office/powerpoint/2010/main" val="427748306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lphaLcParenBoth"/>
            </a:pPr>
            <a:r>
              <a:rPr lang="en-US" sz="1200" b="0" i="0" kern="1200" dirty="0">
                <a:solidFill>
                  <a:schemeClr val="tx1"/>
                </a:solidFill>
                <a:effectLst/>
                <a:latin typeface="+mn-lt"/>
                <a:ea typeface="+mn-ea"/>
                <a:cs typeface="+mn-cs"/>
              </a:rPr>
              <a:t>An example of a read (in black) and three overlapping transcripts with </a:t>
            </a:r>
            <a:r>
              <a:rPr lang="en-US" sz="1200" b="0" i="0" kern="1200" dirty="0" err="1">
                <a:solidFill>
                  <a:schemeClr val="tx1"/>
                </a:solidFill>
                <a:effectLst/>
                <a:latin typeface="+mn-lt"/>
                <a:ea typeface="+mn-ea"/>
                <a:cs typeface="+mn-cs"/>
              </a:rPr>
              <a:t>exonic</a:t>
            </a:r>
            <a:r>
              <a:rPr lang="en-US" sz="1200" b="0" i="0" kern="1200" dirty="0">
                <a:solidFill>
                  <a:schemeClr val="tx1"/>
                </a:solidFill>
                <a:effectLst/>
                <a:latin typeface="+mn-lt"/>
                <a:ea typeface="+mn-ea"/>
                <a:cs typeface="+mn-cs"/>
              </a:rPr>
              <a:t> regions as shown. </a:t>
            </a:r>
          </a:p>
          <a:p>
            <a:pPr marL="228600" indent="-228600">
              <a:buAutoNum type="alphaLcParenBoth"/>
            </a:pPr>
            <a:r>
              <a:rPr lang="en-US" sz="1200" b="0" i="0" kern="1200" dirty="0">
                <a:solidFill>
                  <a:schemeClr val="tx1"/>
                </a:solidFill>
                <a:effectLst/>
                <a:latin typeface="+mn-lt"/>
                <a:ea typeface="+mn-ea"/>
                <a:cs typeface="+mn-cs"/>
              </a:rPr>
              <a:t>An index is constructed by creating the transcriptome de Bruijn Graph (T-DBG). </a:t>
            </a:r>
            <a:r>
              <a:rPr lang="en-GB" dirty="0"/>
              <a:t>Each node is a k-</a:t>
            </a:r>
            <a:r>
              <a:rPr lang="en-GB" dirty="0" err="1"/>
              <a:t>mer</a:t>
            </a:r>
            <a:r>
              <a:rPr lang="en-GB" dirty="0"/>
              <a:t> in the T-DBG and is associated with a transcript or set of transcripts which is formally described in the paper as a k-compatibility class. In this example, the left most node has a k-compatibility class of all 3 transcripts. </a:t>
            </a:r>
          </a:p>
          <a:p>
            <a:pPr marL="228600" indent="-228600">
              <a:buAutoNum type="alphaLcParenBoth"/>
            </a:pPr>
            <a:endParaRPr lang="en-GB" dirty="0"/>
          </a:p>
          <a:p>
            <a:pPr marL="228600" indent="-228600">
              <a:buAutoNum type="alphaLcParenBoth"/>
            </a:pPr>
            <a:r>
              <a:rPr lang="en-GB" dirty="0" err="1"/>
              <a:t>Kallisto</a:t>
            </a:r>
            <a:r>
              <a:rPr lang="en-GB" dirty="0"/>
              <a:t> will store a hash table mapping each node to the contig (linear stretches; e.g. the first 3 nodes) it is contained in, along with the position within the contig. This structure is called the “</a:t>
            </a:r>
            <a:r>
              <a:rPr lang="en-GB" dirty="0" err="1"/>
              <a:t>kallisto</a:t>
            </a:r>
            <a:r>
              <a:rPr lang="en-GB" dirty="0"/>
              <a:t> index”.</a:t>
            </a:r>
          </a:p>
          <a:p>
            <a:pPr marL="228600" indent="-228600">
              <a:buAutoNum type="alphaLcParenBoth"/>
            </a:pPr>
            <a:endParaRPr lang="en-GB" dirty="0"/>
          </a:p>
          <a:p>
            <a:pPr marL="228600" indent="-228600">
              <a:buAutoNum type="alphaLcParenBoth"/>
            </a:pPr>
            <a:r>
              <a:rPr lang="en-GB" dirty="0"/>
              <a:t>To find the transcript(s) a read is compatible with, we take the intersection of all k-compatibility classes that a read is associated with; This is formally described as the k-compatibility class of a read.</a:t>
            </a:r>
          </a:p>
          <a:p>
            <a:pPr marL="228600" indent="-228600">
              <a:buAutoNum type="alphaLcParenBoth"/>
            </a:pPr>
            <a:endParaRPr lang="en-GB" dirty="0"/>
          </a:p>
          <a:p>
            <a:pPr marL="228600" marR="0" lvl="0" indent="-228600" algn="l" defTabSz="914400" rtl="0" eaLnBrk="1" fontAlgn="auto" latinLnBrk="0" hangingPunct="1">
              <a:lnSpc>
                <a:spcPct val="100000"/>
              </a:lnSpc>
              <a:spcBef>
                <a:spcPts val="0"/>
              </a:spcBef>
              <a:spcAft>
                <a:spcPts val="0"/>
              </a:spcAft>
              <a:buClrTx/>
              <a:buSzTx/>
              <a:buFontTx/>
              <a:buAutoNum type="alphaLcParenBoth"/>
              <a:tabLst/>
              <a:defRPr/>
            </a:pPr>
            <a:r>
              <a:rPr lang="en-US" sz="1200" b="0" i="0" kern="1200" dirty="0">
                <a:solidFill>
                  <a:schemeClr val="tx1"/>
                </a:solidFill>
                <a:effectLst/>
                <a:latin typeface="+mn-lt"/>
                <a:ea typeface="+mn-ea"/>
                <a:cs typeface="+mn-cs"/>
              </a:rPr>
              <a:t>The </a:t>
            </a:r>
            <a:r>
              <a:rPr lang="en-US" sz="1200" b="0" i="1" kern="1200" dirty="0">
                <a:solidFill>
                  <a:schemeClr val="tx1"/>
                </a:solidFill>
                <a:effectLst/>
                <a:latin typeface="+mn-lt"/>
                <a:ea typeface="+mn-ea"/>
                <a:cs typeface="+mn-cs"/>
              </a:rPr>
              <a:t>k</a:t>
            </a:r>
            <a:r>
              <a:rPr lang="en-US" sz="1200" b="0" i="0" kern="1200" dirty="0">
                <a:solidFill>
                  <a:schemeClr val="tx1"/>
                </a:solidFill>
                <a:effectLst/>
                <a:latin typeface="+mn-lt"/>
                <a:ea typeface="+mn-ea"/>
                <a:cs typeface="+mn-cs"/>
              </a:rPr>
              <a:t>-compatibility class of the read is determined by taking the intersection of the </a:t>
            </a:r>
            <a:r>
              <a:rPr lang="en-US" sz="1200" b="0" i="1" kern="1200" dirty="0">
                <a:solidFill>
                  <a:schemeClr val="tx1"/>
                </a:solidFill>
                <a:effectLst/>
                <a:latin typeface="+mn-lt"/>
                <a:ea typeface="+mn-ea"/>
                <a:cs typeface="+mn-cs"/>
              </a:rPr>
              <a:t>k-</a:t>
            </a:r>
            <a:r>
              <a:rPr lang="en-US" sz="1200" b="0" i="0" kern="1200" dirty="0">
                <a:solidFill>
                  <a:schemeClr val="tx1"/>
                </a:solidFill>
                <a:effectLst/>
                <a:latin typeface="+mn-lt"/>
                <a:ea typeface="+mn-ea"/>
                <a:cs typeface="+mn-cs"/>
              </a:rPr>
              <a:t>compatibility classes of its constituent </a:t>
            </a:r>
            <a:r>
              <a:rPr lang="en-US" sz="1200" b="0" i="1" kern="1200" dirty="0">
                <a:solidFill>
                  <a:schemeClr val="tx1"/>
                </a:solidFill>
                <a:effectLst/>
                <a:latin typeface="+mn-lt"/>
                <a:ea typeface="+mn-ea"/>
                <a:cs typeface="+mn-cs"/>
              </a:rPr>
              <a:t>k</a:t>
            </a:r>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mers</a:t>
            </a:r>
            <a:r>
              <a:rPr lang="en-US" sz="1200" b="0" i="0" kern="1200" dirty="0">
                <a:solidFill>
                  <a:schemeClr val="tx1"/>
                </a:solidFill>
                <a:effectLst/>
                <a:latin typeface="+mn-lt"/>
                <a:ea typeface="+mn-ea"/>
                <a:cs typeface="+mn-cs"/>
              </a:rPr>
              <a:t>.</a:t>
            </a:r>
          </a:p>
          <a:p>
            <a:pPr marL="228600" marR="0" lvl="0" indent="-228600" algn="l" defTabSz="914400" rtl="0" eaLnBrk="1" fontAlgn="auto" latinLnBrk="0" hangingPunct="1">
              <a:lnSpc>
                <a:spcPct val="100000"/>
              </a:lnSpc>
              <a:spcBef>
                <a:spcPts val="0"/>
              </a:spcBef>
              <a:spcAft>
                <a:spcPts val="0"/>
              </a:spcAft>
              <a:buClrTx/>
              <a:buSzTx/>
              <a:buFontTx/>
              <a:buAutoNum type="alphaLcParenBoth"/>
              <a:tabLst/>
              <a:defRPr/>
            </a:pPr>
            <a:endParaRPr lang="en-GB" dirty="0"/>
          </a:p>
          <a:p>
            <a:pPr marL="228600" indent="-228600">
              <a:buAutoNum type="alphaLcParenBoth"/>
            </a:pPr>
            <a:r>
              <a:rPr lang="en-US" sz="1200" b="0" i="0" kern="1200" dirty="0">
                <a:solidFill>
                  <a:schemeClr val="tx1"/>
                </a:solidFill>
                <a:effectLst/>
                <a:latin typeface="+mn-lt"/>
                <a:ea typeface="+mn-ea"/>
                <a:cs typeface="+mn-cs"/>
              </a:rPr>
              <a:t>Skipping (black dashed lines) uses the information stored in the T-DBG to skip </a:t>
            </a:r>
            <a:r>
              <a:rPr lang="en-US" sz="1200" b="0" i="1" kern="1200" dirty="0">
                <a:solidFill>
                  <a:schemeClr val="tx1"/>
                </a:solidFill>
                <a:effectLst/>
                <a:latin typeface="+mn-lt"/>
                <a:ea typeface="+mn-ea"/>
                <a:cs typeface="+mn-cs"/>
              </a:rPr>
              <a:t>k</a:t>
            </a:r>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mers</a:t>
            </a:r>
            <a:r>
              <a:rPr lang="en-US" sz="1200" b="0" i="0" kern="1200" dirty="0">
                <a:solidFill>
                  <a:schemeClr val="tx1"/>
                </a:solidFill>
                <a:effectLst/>
                <a:latin typeface="+mn-lt"/>
                <a:ea typeface="+mn-ea"/>
                <a:cs typeface="+mn-cs"/>
              </a:rPr>
              <a:t> that are redundant because they have the same </a:t>
            </a:r>
            <a:r>
              <a:rPr lang="en-US" sz="1200" b="0" i="1" kern="1200" dirty="0">
                <a:solidFill>
                  <a:schemeClr val="tx1"/>
                </a:solidFill>
                <a:effectLst/>
                <a:latin typeface="+mn-lt"/>
                <a:ea typeface="+mn-ea"/>
                <a:cs typeface="+mn-cs"/>
              </a:rPr>
              <a:t>k</a:t>
            </a:r>
            <a:r>
              <a:rPr lang="en-US" sz="1200" b="0" i="0" kern="1200" dirty="0">
                <a:solidFill>
                  <a:schemeClr val="tx1"/>
                </a:solidFill>
                <a:effectLst/>
                <a:latin typeface="+mn-lt"/>
                <a:ea typeface="+mn-ea"/>
                <a:cs typeface="+mn-cs"/>
              </a:rPr>
              <a:t>-compatibility class (</a:t>
            </a:r>
            <a:r>
              <a:rPr lang="en-GB" dirty="0"/>
              <a:t>This is classified as having the same “equivalence class”</a:t>
            </a:r>
            <a:r>
              <a:rPr lang="en-US" sz="1200" b="0" i="0" kern="1200" dirty="0">
                <a:solidFill>
                  <a:schemeClr val="tx1"/>
                </a:solidFill>
                <a:effectLst/>
                <a:latin typeface="+mn-lt"/>
                <a:ea typeface="+mn-ea"/>
                <a:cs typeface="+mn-cs"/>
              </a:rPr>
              <a:t>).</a:t>
            </a:r>
          </a:p>
        </p:txBody>
      </p:sp>
      <p:sp>
        <p:nvSpPr>
          <p:cNvPr id="4" name="Slide Number Placeholder 3"/>
          <p:cNvSpPr>
            <a:spLocks noGrp="1"/>
          </p:cNvSpPr>
          <p:nvPr>
            <p:ph type="sldNum" sz="quarter" idx="5"/>
          </p:nvPr>
        </p:nvSpPr>
        <p:spPr/>
        <p:txBody>
          <a:bodyPr/>
          <a:lstStyle/>
          <a:p>
            <a:fld id="{3FE18095-4327-E84E-91BA-C207FF796C00}" type="slidenum">
              <a:rPr lang="en-GB" smtClean="0"/>
              <a:t>34</a:t>
            </a:fld>
            <a:endParaRPr lang="en-GB"/>
          </a:p>
        </p:txBody>
      </p:sp>
    </p:spTree>
    <p:extLst>
      <p:ext uri="{BB962C8B-B14F-4D97-AF65-F5344CB8AC3E}">
        <p14:creationId xmlns:p14="http://schemas.microsoft.com/office/powerpoint/2010/main" val="171320805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endParaRPr lang="en-GB" b="0" dirty="0"/>
          </a:p>
        </p:txBody>
      </p:sp>
      <p:sp>
        <p:nvSpPr>
          <p:cNvPr id="4" name="Slide Number Placeholder 3"/>
          <p:cNvSpPr>
            <a:spLocks noGrp="1"/>
          </p:cNvSpPr>
          <p:nvPr>
            <p:ph type="sldNum" sz="quarter" idx="5"/>
          </p:nvPr>
        </p:nvSpPr>
        <p:spPr/>
        <p:txBody>
          <a:bodyPr/>
          <a:lstStyle/>
          <a:p>
            <a:fld id="{3FE18095-4327-E84E-91BA-C207FF796C00}" type="slidenum">
              <a:rPr lang="en-GB" smtClean="0"/>
              <a:t>37</a:t>
            </a:fld>
            <a:endParaRPr lang="en-GB"/>
          </a:p>
        </p:txBody>
      </p:sp>
    </p:spTree>
    <p:extLst>
      <p:ext uri="{BB962C8B-B14F-4D97-AF65-F5344CB8AC3E}">
        <p14:creationId xmlns:p14="http://schemas.microsoft.com/office/powerpoint/2010/main" val="375187690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a:t>
            </a:r>
            <a:r>
              <a:rPr lang="en-GB" dirty="0" err="1"/>
              <a:t>nf-co.re</a:t>
            </a:r>
            <a:r>
              <a:rPr lang="en-GB" dirty="0"/>
              <a:t>/pipelines</a:t>
            </a:r>
          </a:p>
        </p:txBody>
      </p:sp>
      <p:sp>
        <p:nvSpPr>
          <p:cNvPr id="4" name="Slide Number Placeholder 3"/>
          <p:cNvSpPr>
            <a:spLocks noGrp="1"/>
          </p:cNvSpPr>
          <p:nvPr>
            <p:ph type="sldNum" sz="quarter" idx="5"/>
          </p:nvPr>
        </p:nvSpPr>
        <p:spPr/>
        <p:txBody>
          <a:bodyPr/>
          <a:lstStyle/>
          <a:p>
            <a:fld id="{3FE18095-4327-E84E-91BA-C207FF796C00}" type="slidenum">
              <a:rPr lang="en-GB" smtClean="0"/>
              <a:t>38</a:t>
            </a:fld>
            <a:endParaRPr lang="en-GB"/>
          </a:p>
        </p:txBody>
      </p:sp>
    </p:spTree>
    <p:extLst>
      <p:ext uri="{BB962C8B-B14F-4D97-AF65-F5344CB8AC3E}">
        <p14:creationId xmlns:p14="http://schemas.microsoft.com/office/powerpoint/2010/main" val="51562014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FE18095-4327-E84E-91BA-C207FF796C00}" type="slidenum">
              <a:rPr lang="en-GB" smtClean="0"/>
              <a:t>39</a:t>
            </a:fld>
            <a:endParaRPr lang="en-GB"/>
          </a:p>
        </p:txBody>
      </p:sp>
    </p:spTree>
    <p:extLst>
      <p:ext uri="{BB962C8B-B14F-4D97-AF65-F5344CB8AC3E}">
        <p14:creationId xmlns:p14="http://schemas.microsoft.com/office/powerpoint/2010/main" val="13817793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UCSC: </a:t>
            </a:r>
            <a:r>
              <a:rPr lang="en-US" u="none" dirty="0">
                <a:solidFill>
                  <a:schemeClr val="tx1"/>
                </a:solidFill>
                <a:hlinkClick r:id="rId3">
                  <a:extLst>
                    <a:ext uri="{A12FA001-AC4F-418D-AE19-62706E023703}">
                      <ahyp:hlinkClr xmlns:ahyp="http://schemas.microsoft.com/office/drawing/2018/hyperlinkcolor" val="tx"/>
                    </a:ext>
                  </a:extLst>
                </a:hlinkClick>
              </a:rPr>
              <a:t>http://genome.ucsc.edu/FAQ/FAQformat</a:t>
            </a:r>
            <a:endParaRPr lang="en-GB" dirty="0"/>
          </a:p>
          <a:p>
            <a:endParaRPr lang="en-US" u="none" dirty="0">
              <a:solidFill>
                <a:schemeClr val="tx1"/>
              </a:solidFill>
              <a:hlinkClick r:id="rId3">
                <a:extLst>
                  <a:ext uri="{A12FA001-AC4F-418D-AE19-62706E023703}">
                    <ahyp:hlinkClr xmlns:ahyp="http://schemas.microsoft.com/office/drawing/2018/hyperlinkcolor" val="tx"/>
                  </a:ext>
                </a:extLst>
              </a:hlinkClick>
            </a:endParaRPr>
          </a:p>
        </p:txBody>
      </p:sp>
      <p:sp>
        <p:nvSpPr>
          <p:cNvPr id="4" name="Slide Number Placeholder 3"/>
          <p:cNvSpPr>
            <a:spLocks noGrp="1"/>
          </p:cNvSpPr>
          <p:nvPr>
            <p:ph type="sldNum" sz="quarter" idx="5"/>
          </p:nvPr>
        </p:nvSpPr>
        <p:spPr/>
        <p:txBody>
          <a:bodyPr/>
          <a:lstStyle/>
          <a:p>
            <a:fld id="{3FE18095-4327-E84E-91BA-C207FF796C00}" type="slidenum">
              <a:rPr lang="en-GB" smtClean="0"/>
              <a:t>4</a:t>
            </a:fld>
            <a:endParaRPr lang="en-GB"/>
          </a:p>
        </p:txBody>
      </p:sp>
    </p:spTree>
    <p:extLst>
      <p:ext uri="{BB962C8B-B14F-4D97-AF65-F5344CB8AC3E}">
        <p14:creationId xmlns:p14="http://schemas.microsoft.com/office/powerpoint/2010/main" val="4359731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dirty="0"/>
          </a:p>
        </p:txBody>
      </p:sp>
      <p:sp>
        <p:nvSpPr>
          <p:cNvPr id="4" name="Slide Number Placeholder 3"/>
          <p:cNvSpPr>
            <a:spLocks noGrp="1"/>
          </p:cNvSpPr>
          <p:nvPr>
            <p:ph type="sldNum" sz="quarter" idx="5"/>
          </p:nvPr>
        </p:nvSpPr>
        <p:spPr/>
        <p:txBody>
          <a:bodyPr/>
          <a:lstStyle/>
          <a:p>
            <a:fld id="{9D2DE6C0-3F56-2B43-BBD5-FE49F3EE1BCA}" type="slidenum">
              <a:rPr lang="en-GB" smtClean="0"/>
              <a:t>5</a:t>
            </a:fld>
            <a:endParaRPr lang="en-GB"/>
          </a:p>
        </p:txBody>
      </p:sp>
    </p:spTree>
    <p:extLst>
      <p:ext uri="{BB962C8B-B14F-4D97-AF65-F5344CB8AC3E}">
        <p14:creationId xmlns:p14="http://schemas.microsoft.com/office/powerpoint/2010/main" val="28899628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dirty="0"/>
          </a:p>
        </p:txBody>
      </p:sp>
      <p:sp>
        <p:nvSpPr>
          <p:cNvPr id="4" name="Slide Number Placeholder 3"/>
          <p:cNvSpPr>
            <a:spLocks noGrp="1"/>
          </p:cNvSpPr>
          <p:nvPr>
            <p:ph type="sldNum" sz="quarter" idx="5"/>
          </p:nvPr>
        </p:nvSpPr>
        <p:spPr/>
        <p:txBody>
          <a:bodyPr/>
          <a:lstStyle/>
          <a:p>
            <a:fld id="{9D2DE6C0-3F56-2B43-BBD5-FE49F3EE1BCA}" type="slidenum">
              <a:rPr lang="en-GB" smtClean="0"/>
              <a:t>6</a:t>
            </a:fld>
            <a:endParaRPr lang="en-GB"/>
          </a:p>
        </p:txBody>
      </p:sp>
    </p:spTree>
    <p:extLst>
      <p:ext uri="{BB962C8B-B14F-4D97-AF65-F5344CB8AC3E}">
        <p14:creationId xmlns:p14="http://schemas.microsoft.com/office/powerpoint/2010/main" val="20699937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dirty="0"/>
          </a:p>
        </p:txBody>
      </p:sp>
      <p:sp>
        <p:nvSpPr>
          <p:cNvPr id="4" name="Slide Number Placeholder 3"/>
          <p:cNvSpPr>
            <a:spLocks noGrp="1"/>
          </p:cNvSpPr>
          <p:nvPr>
            <p:ph type="sldNum" sz="quarter" idx="5"/>
          </p:nvPr>
        </p:nvSpPr>
        <p:spPr/>
        <p:txBody>
          <a:bodyPr/>
          <a:lstStyle/>
          <a:p>
            <a:fld id="{9D2DE6C0-3F56-2B43-BBD5-FE49F3EE1BCA}" type="slidenum">
              <a:rPr lang="en-GB" smtClean="0"/>
              <a:t>7</a:t>
            </a:fld>
            <a:endParaRPr lang="en-GB"/>
          </a:p>
        </p:txBody>
      </p:sp>
    </p:spTree>
    <p:extLst>
      <p:ext uri="{BB962C8B-B14F-4D97-AF65-F5344CB8AC3E}">
        <p14:creationId xmlns:p14="http://schemas.microsoft.com/office/powerpoint/2010/main" val="1309835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dirty="0"/>
          </a:p>
        </p:txBody>
      </p:sp>
      <p:sp>
        <p:nvSpPr>
          <p:cNvPr id="4" name="Slide Number Placeholder 3"/>
          <p:cNvSpPr>
            <a:spLocks noGrp="1"/>
          </p:cNvSpPr>
          <p:nvPr>
            <p:ph type="sldNum" sz="quarter" idx="5"/>
          </p:nvPr>
        </p:nvSpPr>
        <p:spPr/>
        <p:txBody>
          <a:bodyPr/>
          <a:lstStyle/>
          <a:p>
            <a:fld id="{9D2DE6C0-3F56-2B43-BBD5-FE49F3EE1BCA}" type="slidenum">
              <a:rPr lang="en-GB" smtClean="0"/>
              <a:t>13</a:t>
            </a:fld>
            <a:endParaRPr lang="en-GB"/>
          </a:p>
        </p:txBody>
      </p:sp>
    </p:spTree>
    <p:extLst>
      <p:ext uri="{BB962C8B-B14F-4D97-AF65-F5344CB8AC3E}">
        <p14:creationId xmlns:p14="http://schemas.microsoft.com/office/powerpoint/2010/main" val="4297156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Phred</a:t>
            </a:r>
            <a:r>
              <a:rPr lang="en-GB" dirty="0"/>
              <a:t> Score: http://</a:t>
            </a:r>
            <a:r>
              <a:rPr lang="en-GB" dirty="0" err="1"/>
              <a:t>maq.sourceforge.net</a:t>
            </a:r>
            <a:r>
              <a:rPr lang="en-GB" dirty="0"/>
              <a:t>/</a:t>
            </a:r>
            <a:r>
              <a:rPr lang="en-GB" dirty="0" err="1"/>
              <a:t>qual.shtml</a:t>
            </a:r>
            <a:endParaRPr lang="en-GB" dirty="0"/>
          </a:p>
          <a:p>
            <a:r>
              <a:rPr lang="en-GB" dirty="0" err="1"/>
              <a:t>TrimGalore</a:t>
            </a:r>
            <a:r>
              <a:rPr lang="en-GB" dirty="0"/>
              <a:t>: https://</a:t>
            </a:r>
            <a:r>
              <a:rPr lang="en-GB" dirty="0" err="1"/>
              <a:t>www.bioinformatics.babraham.ac.uk</a:t>
            </a:r>
            <a:r>
              <a:rPr lang="en-GB" dirty="0"/>
              <a:t>/projects/</a:t>
            </a:r>
            <a:r>
              <a:rPr lang="en-GB" dirty="0" err="1"/>
              <a:t>trim_galore</a:t>
            </a:r>
            <a:r>
              <a:rPr lang="en-GB" dirty="0"/>
              <a:t>/</a:t>
            </a:r>
          </a:p>
          <a:p>
            <a:r>
              <a:rPr lang="en-GB" dirty="0" err="1"/>
              <a:t>Phred</a:t>
            </a:r>
            <a:r>
              <a:rPr lang="en-GB" dirty="0"/>
              <a:t> score = A quality Q is an integer representation of the probability that the corresponding base is incorrect</a:t>
            </a:r>
          </a:p>
        </p:txBody>
      </p:sp>
      <p:sp>
        <p:nvSpPr>
          <p:cNvPr id="4" name="Slide Number Placeholder 3"/>
          <p:cNvSpPr>
            <a:spLocks noGrp="1"/>
          </p:cNvSpPr>
          <p:nvPr>
            <p:ph type="sldNum" sz="quarter" idx="5"/>
          </p:nvPr>
        </p:nvSpPr>
        <p:spPr/>
        <p:txBody>
          <a:bodyPr/>
          <a:lstStyle/>
          <a:p>
            <a:fld id="{3FE18095-4327-E84E-91BA-C207FF796C00}" type="slidenum">
              <a:rPr lang="en-GB" smtClean="0"/>
              <a:t>15</a:t>
            </a:fld>
            <a:endParaRPr lang="en-GB"/>
          </a:p>
        </p:txBody>
      </p:sp>
    </p:spTree>
    <p:extLst>
      <p:ext uri="{BB962C8B-B14F-4D97-AF65-F5344CB8AC3E}">
        <p14:creationId xmlns:p14="http://schemas.microsoft.com/office/powerpoint/2010/main" val="487376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dirty="0"/>
          </a:p>
        </p:txBody>
      </p:sp>
      <p:sp>
        <p:nvSpPr>
          <p:cNvPr id="4" name="Slide Number Placeholder 3"/>
          <p:cNvSpPr>
            <a:spLocks noGrp="1"/>
          </p:cNvSpPr>
          <p:nvPr>
            <p:ph type="sldNum" sz="quarter" idx="5"/>
          </p:nvPr>
        </p:nvSpPr>
        <p:spPr/>
        <p:txBody>
          <a:bodyPr/>
          <a:lstStyle/>
          <a:p>
            <a:fld id="{9D2DE6C0-3F56-2B43-BBD5-FE49F3EE1BCA}" type="slidenum">
              <a:rPr lang="en-GB" smtClean="0"/>
              <a:t>17</a:t>
            </a:fld>
            <a:endParaRPr lang="en-GB"/>
          </a:p>
        </p:txBody>
      </p:sp>
    </p:spTree>
    <p:extLst>
      <p:ext uri="{BB962C8B-B14F-4D97-AF65-F5344CB8AC3E}">
        <p14:creationId xmlns:p14="http://schemas.microsoft.com/office/powerpoint/2010/main" val="24779853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B343F8-22D0-DE46-9608-EB03ABDC3E5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8E9C0060-639A-1B41-8958-C76D87B3E6A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24B9F0AE-747E-6D4D-8211-202B5F00CA18}"/>
              </a:ext>
            </a:extLst>
          </p:cNvPr>
          <p:cNvSpPr>
            <a:spLocks noGrp="1"/>
          </p:cNvSpPr>
          <p:nvPr>
            <p:ph type="dt" sz="half" idx="10"/>
          </p:nvPr>
        </p:nvSpPr>
        <p:spPr/>
        <p:txBody>
          <a:bodyPr/>
          <a:lstStyle/>
          <a:p>
            <a:fld id="{FFBA9AA5-EF0F-8B46-85D7-BFA9E9AAB7D1}" type="datetime1">
              <a:rPr lang="en-US" smtClean="0"/>
              <a:t>12/21/2022</a:t>
            </a:fld>
            <a:endParaRPr lang="en-GB"/>
          </a:p>
        </p:txBody>
      </p:sp>
      <p:sp>
        <p:nvSpPr>
          <p:cNvPr id="5" name="Footer Placeholder 4">
            <a:extLst>
              <a:ext uri="{FF2B5EF4-FFF2-40B4-BE49-F238E27FC236}">
                <a16:creationId xmlns:a16="http://schemas.microsoft.com/office/drawing/2014/main" id="{CB3969BB-E495-8B40-8075-F2673CD2B27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790CAD8A-389D-2549-A965-18945F196D17}"/>
              </a:ext>
            </a:extLst>
          </p:cNvPr>
          <p:cNvSpPr>
            <a:spLocks noGrp="1"/>
          </p:cNvSpPr>
          <p:nvPr>
            <p:ph type="sldNum" sz="quarter" idx="12"/>
          </p:nvPr>
        </p:nvSpPr>
        <p:spPr/>
        <p:txBody>
          <a:bodyPr/>
          <a:lstStyle/>
          <a:p>
            <a:fld id="{488F6B55-2FBF-E645-B561-8271EEC5CE3D}" type="slidenum">
              <a:rPr lang="en-GB" smtClean="0"/>
              <a:t>‹#›</a:t>
            </a:fld>
            <a:endParaRPr lang="en-GB"/>
          </a:p>
        </p:txBody>
      </p:sp>
    </p:spTree>
    <p:extLst>
      <p:ext uri="{BB962C8B-B14F-4D97-AF65-F5344CB8AC3E}">
        <p14:creationId xmlns:p14="http://schemas.microsoft.com/office/powerpoint/2010/main" val="34906395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848681-4C52-AB47-BB46-09DF560F06B2}"/>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90302D2E-DA41-144F-B411-6855D06692F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3B2F2C67-B52E-EF40-8AB9-C782A74D34A0}"/>
              </a:ext>
            </a:extLst>
          </p:cNvPr>
          <p:cNvSpPr>
            <a:spLocks noGrp="1"/>
          </p:cNvSpPr>
          <p:nvPr>
            <p:ph type="dt" sz="half" idx="10"/>
          </p:nvPr>
        </p:nvSpPr>
        <p:spPr/>
        <p:txBody>
          <a:bodyPr/>
          <a:lstStyle/>
          <a:p>
            <a:fld id="{D59E9733-916C-874E-90B0-F70BC63E9D2B}" type="datetime1">
              <a:rPr lang="en-US" smtClean="0"/>
              <a:t>12/21/2022</a:t>
            </a:fld>
            <a:endParaRPr lang="en-GB"/>
          </a:p>
        </p:txBody>
      </p:sp>
      <p:sp>
        <p:nvSpPr>
          <p:cNvPr id="5" name="Footer Placeholder 4">
            <a:extLst>
              <a:ext uri="{FF2B5EF4-FFF2-40B4-BE49-F238E27FC236}">
                <a16:creationId xmlns:a16="http://schemas.microsoft.com/office/drawing/2014/main" id="{69319167-A0F9-454A-ABAE-7F373CD7C99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46C4464-68EE-B04F-BC2C-2AFB97E61BBF}"/>
              </a:ext>
            </a:extLst>
          </p:cNvPr>
          <p:cNvSpPr>
            <a:spLocks noGrp="1"/>
          </p:cNvSpPr>
          <p:nvPr>
            <p:ph type="sldNum" sz="quarter" idx="12"/>
          </p:nvPr>
        </p:nvSpPr>
        <p:spPr/>
        <p:txBody>
          <a:bodyPr/>
          <a:lstStyle/>
          <a:p>
            <a:fld id="{488F6B55-2FBF-E645-B561-8271EEC5CE3D}" type="slidenum">
              <a:rPr lang="en-GB" smtClean="0"/>
              <a:t>‹#›</a:t>
            </a:fld>
            <a:endParaRPr lang="en-GB"/>
          </a:p>
        </p:txBody>
      </p:sp>
    </p:spTree>
    <p:extLst>
      <p:ext uri="{BB962C8B-B14F-4D97-AF65-F5344CB8AC3E}">
        <p14:creationId xmlns:p14="http://schemas.microsoft.com/office/powerpoint/2010/main" val="6267552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410CB58-0BC8-0347-8110-8E58567BE0A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37BAD0A0-3B62-1543-8926-6B159CC1F6C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187AD6C3-BCA2-174D-9B6C-4411E68A9B5A}"/>
              </a:ext>
            </a:extLst>
          </p:cNvPr>
          <p:cNvSpPr>
            <a:spLocks noGrp="1"/>
          </p:cNvSpPr>
          <p:nvPr>
            <p:ph type="dt" sz="half" idx="10"/>
          </p:nvPr>
        </p:nvSpPr>
        <p:spPr/>
        <p:txBody>
          <a:bodyPr/>
          <a:lstStyle/>
          <a:p>
            <a:fld id="{5997D700-30C7-5348-9C83-E150031C46F2}" type="datetime1">
              <a:rPr lang="en-US" smtClean="0"/>
              <a:t>12/21/2022</a:t>
            </a:fld>
            <a:endParaRPr lang="en-GB"/>
          </a:p>
        </p:txBody>
      </p:sp>
      <p:sp>
        <p:nvSpPr>
          <p:cNvPr id="5" name="Footer Placeholder 4">
            <a:extLst>
              <a:ext uri="{FF2B5EF4-FFF2-40B4-BE49-F238E27FC236}">
                <a16:creationId xmlns:a16="http://schemas.microsoft.com/office/drawing/2014/main" id="{C3E28B61-62DD-544F-B8B1-091A33685AA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0F400E3-3E21-B94B-B098-F45A297AAEC3}"/>
              </a:ext>
            </a:extLst>
          </p:cNvPr>
          <p:cNvSpPr>
            <a:spLocks noGrp="1"/>
          </p:cNvSpPr>
          <p:nvPr>
            <p:ph type="sldNum" sz="quarter" idx="12"/>
          </p:nvPr>
        </p:nvSpPr>
        <p:spPr/>
        <p:txBody>
          <a:bodyPr/>
          <a:lstStyle/>
          <a:p>
            <a:fld id="{488F6B55-2FBF-E645-B561-8271EEC5CE3D}" type="slidenum">
              <a:rPr lang="en-GB" smtClean="0"/>
              <a:t>‹#›</a:t>
            </a:fld>
            <a:endParaRPr lang="en-GB"/>
          </a:p>
        </p:txBody>
      </p:sp>
    </p:spTree>
    <p:extLst>
      <p:ext uri="{BB962C8B-B14F-4D97-AF65-F5344CB8AC3E}">
        <p14:creationId xmlns:p14="http://schemas.microsoft.com/office/powerpoint/2010/main" val="32285082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E493B7-84D6-B54E-8332-B94CCBB1A88B}"/>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26AC2F30-5E1B-4B4A-B0EB-48259C09806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FF82AA0B-B0CB-574C-93E2-CECDEAEEBC26}"/>
              </a:ext>
            </a:extLst>
          </p:cNvPr>
          <p:cNvSpPr>
            <a:spLocks noGrp="1"/>
          </p:cNvSpPr>
          <p:nvPr>
            <p:ph type="dt" sz="half" idx="10"/>
          </p:nvPr>
        </p:nvSpPr>
        <p:spPr/>
        <p:txBody>
          <a:bodyPr/>
          <a:lstStyle/>
          <a:p>
            <a:fld id="{45523148-C081-BF45-B319-238D13563939}" type="datetime1">
              <a:rPr lang="en-US" smtClean="0"/>
              <a:t>12/21/2022</a:t>
            </a:fld>
            <a:endParaRPr lang="en-GB"/>
          </a:p>
        </p:txBody>
      </p:sp>
      <p:sp>
        <p:nvSpPr>
          <p:cNvPr id="5" name="Footer Placeholder 4">
            <a:extLst>
              <a:ext uri="{FF2B5EF4-FFF2-40B4-BE49-F238E27FC236}">
                <a16:creationId xmlns:a16="http://schemas.microsoft.com/office/drawing/2014/main" id="{7CEBFE5C-3197-A34D-82E1-F1C5028378E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5B1DB58-F871-6646-A98A-66A9313B18DF}"/>
              </a:ext>
            </a:extLst>
          </p:cNvPr>
          <p:cNvSpPr>
            <a:spLocks noGrp="1"/>
          </p:cNvSpPr>
          <p:nvPr>
            <p:ph type="sldNum" sz="quarter" idx="12"/>
          </p:nvPr>
        </p:nvSpPr>
        <p:spPr/>
        <p:txBody>
          <a:bodyPr/>
          <a:lstStyle/>
          <a:p>
            <a:fld id="{488F6B55-2FBF-E645-B561-8271EEC5CE3D}" type="slidenum">
              <a:rPr lang="en-GB" smtClean="0"/>
              <a:t>‹#›</a:t>
            </a:fld>
            <a:endParaRPr lang="en-GB"/>
          </a:p>
        </p:txBody>
      </p:sp>
    </p:spTree>
    <p:extLst>
      <p:ext uri="{BB962C8B-B14F-4D97-AF65-F5344CB8AC3E}">
        <p14:creationId xmlns:p14="http://schemas.microsoft.com/office/powerpoint/2010/main" val="24215210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F68439-21DC-5A40-8852-9951421BC18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40D610EF-9CBE-5549-9F69-0AA3860FAB5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37EAB42-BEB6-B047-BBDD-215933D8814D}"/>
              </a:ext>
            </a:extLst>
          </p:cNvPr>
          <p:cNvSpPr>
            <a:spLocks noGrp="1"/>
          </p:cNvSpPr>
          <p:nvPr>
            <p:ph type="dt" sz="half" idx="10"/>
          </p:nvPr>
        </p:nvSpPr>
        <p:spPr/>
        <p:txBody>
          <a:bodyPr/>
          <a:lstStyle/>
          <a:p>
            <a:fld id="{7643B5D6-4622-654F-9FF3-8A7B77E7C86F}" type="datetime1">
              <a:rPr lang="en-US" smtClean="0"/>
              <a:t>12/21/2022</a:t>
            </a:fld>
            <a:endParaRPr lang="en-GB"/>
          </a:p>
        </p:txBody>
      </p:sp>
      <p:sp>
        <p:nvSpPr>
          <p:cNvPr id="5" name="Footer Placeholder 4">
            <a:extLst>
              <a:ext uri="{FF2B5EF4-FFF2-40B4-BE49-F238E27FC236}">
                <a16:creationId xmlns:a16="http://schemas.microsoft.com/office/drawing/2014/main" id="{19F9206A-28CB-1945-AF9D-7A0D8AE092A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53B713A-A3A0-A74B-A8F4-FCABF8123B6D}"/>
              </a:ext>
            </a:extLst>
          </p:cNvPr>
          <p:cNvSpPr>
            <a:spLocks noGrp="1"/>
          </p:cNvSpPr>
          <p:nvPr>
            <p:ph type="sldNum" sz="quarter" idx="12"/>
          </p:nvPr>
        </p:nvSpPr>
        <p:spPr/>
        <p:txBody>
          <a:bodyPr/>
          <a:lstStyle/>
          <a:p>
            <a:fld id="{488F6B55-2FBF-E645-B561-8271EEC5CE3D}" type="slidenum">
              <a:rPr lang="en-GB" smtClean="0"/>
              <a:t>‹#›</a:t>
            </a:fld>
            <a:endParaRPr lang="en-GB"/>
          </a:p>
        </p:txBody>
      </p:sp>
    </p:spTree>
    <p:extLst>
      <p:ext uri="{BB962C8B-B14F-4D97-AF65-F5344CB8AC3E}">
        <p14:creationId xmlns:p14="http://schemas.microsoft.com/office/powerpoint/2010/main" val="9442530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3543FF-6C78-5B48-A6B7-3E81FA9C44F6}"/>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CF03FBE-748C-4E4E-B1BE-DD537945F9E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E64B94EB-4184-214C-908E-6AFB7C65C58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86447B22-D144-2D48-9D6F-4F130CA28DCE}"/>
              </a:ext>
            </a:extLst>
          </p:cNvPr>
          <p:cNvSpPr>
            <a:spLocks noGrp="1"/>
          </p:cNvSpPr>
          <p:nvPr>
            <p:ph type="dt" sz="half" idx="10"/>
          </p:nvPr>
        </p:nvSpPr>
        <p:spPr/>
        <p:txBody>
          <a:bodyPr/>
          <a:lstStyle/>
          <a:p>
            <a:fld id="{6DA346A3-A0CA-F644-8E0E-D6212D2E6237}" type="datetime1">
              <a:rPr lang="en-US" smtClean="0"/>
              <a:t>12/21/2022</a:t>
            </a:fld>
            <a:endParaRPr lang="en-GB"/>
          </a:p>
        </p:txBody>
      </p:sp>
      <p:sp>
        <p:nvSpPr>
          <p:cNvPr id="6" name="Footer Placeholder 5">
            <a:extLst>
              <a:ext uri="{FF2B5EF4-FFF2-40B4-BE49-F238E27FC236}">
                <a16:creationId xmlns:a16="http://schemas.microsoft.com/office/drawing/2014/main" id="{9E780B65-64A4-9A42-B12B-E9A46582FE11}"/>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B0CC9E5-82FE-A440-BEC5-9A86A2B6763F}"/>
              </a:ext>
            </a:extLst>
          </p:cNvPr>
          <p:cNvSpPr>
            <a:spLocks noGrp="1"/>
          </p:cNvSpPr>
          <p:nvPr>
            <p:ph type="sldNum" sz="quarter" idx="12"/>
          </p:nvPr>
        </p:nvSpPr>
        <p:spPr/>
        <p:txBody>
          <a:bodyPr/>
          <a:lstStyle/>
          <a:p>
            <a:fld id="{488F6B55-2FBF-E645-B561-8271EEC5CE3D}" type="slidenum">
              <a:rPr lang="en-GB" smtClean="0"/>
              <a:t>‹#›</a:t>
            </a:fld>
            <a:endParaRPr lang="en-GB"/>
          </a:p>
        </p:txBody>
      </p:sp>
    </p:spTree>
    <p:extLst>
      <p:ext uri="{BB962C8B-B14F-4D97-AF65-F5344CB8AC3E}">
        <p14:creationId xmlns:p14="http://schemas.microsoft.com/office/powerpoint/2010/main" val="19119201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E9DD46-A300-6446-ACCA-9E3A8913E6D7}"/>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CFF196DC-2144-7640-BE38-EE4F4D52069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2A3149E-D3A0-DB42-BF71-4CCAB48E927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797EE763-12F6-1F4E-B934-E0CF0345A1E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802FE4F-756E-3B4A-8123-3C6F64FC453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D9A2F07A-A617-7343-A3A5-9FDD371A9DC0}"/>
              </a:ext>
            </a:extLst>
          </p:cNvPr>
          <p:cNvSpPr>
            <a:spLocks noGrp="1"/>
          </p:cNvSpPr>
          <p:nvPr>
            <p:ph type="dt" sz="half" idx="10"/>
          </p:nvPr>
        </p:nvSpPr>
        <p:spPr/>
        <p:txBody>
          <a:bodyPr/>
          <a:lstStyle/>
          <a:p>
            <a:fld id="{9E029D88-9528-2E4C-801B-87FEEB98B6EC}" type="datetime1">
              <a:rPr lang="en-US" smtClean="0"/>
              <a:t>12/21/2022</a:t>
            </a:fld>
            <a:endParaRPr lang="en-GB"/>
          </a:p>
        </p:txBody>
      </p:sp>
      <p:sp>
        <p:nvSpPr>
          <p:cNvPr id="8" name="Footer Placeholder 7">
            <a:extLst>
              <a:ext uri="{FF2B5EF4-FFF2-40B4-BE49-F238E27FC236}">
                <a16:creationId xmlns:a16="http://schemas.microsoft.com/office/drawing/2014/main" id="{E34D7E33-C4F7-4743-8371-360849EA329B}"/>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D40DF20E-42D8-954F-9B41-FA855C2434E3}"/>
              </a:ext>
            </a:extLst>
          </p:cNvPr>
          <p:cNvSpPr>
            <a:spLocks noGrp="1"/>
          </p:cNvSpPr>
          <p:nvPr>
            <p:ph type="sldNum" sz="quarter" idx="12"/>
          </p:nvPr>
        </p:nvSpPr>
        <p:spPr/>
        <p:txBody>
          <a:bodyPr/>
          <a:lstStyle/>
          <a:p>
            <a:fld id="{488F6B55-2FBF-E645-B561-8271EEC5CE3D}" type="slidenum">
              <a:rPr lang="en-GB" smtClean="0"/>
              <a:t>‹#›</a:t>
            </a:fld>
            <a:endParaRPr lang="en-GB"/>
          </a:p>
        </p:txBody>
      </p:sp>
    </p:spTree>
    <p:extLst>
      <p:ext uri="{BB962C8B-B14F-4D97-AF65-F5344CB8AC3E}">
        <p14:creationId xmlns:p14="http://schemas.microsoft.com/office/powerpoint/2010/main" val="26803988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7EDA2A-648F-0346-9BF0-52F8730CA4AC}"/>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5150680B-5AD5-2349-9424-5B0FF7E757D6}"/>
              </a:ext>
            </a:extLst>
          </p:cNvPr>
          <p:cNvSpPr>
            <a:spLocks noGrp="1"/>
          </p:cNvSpPr>
          <p:nvPr>
            <p:ph type="dt" sz="half" idx="10"/>
          </p:nvPr>
        </p:nvSpPr>
        <p:spPr/>
        <p:txBody>
          <a:bodyPr/>
          <a:lstStyle/>
          <a:p>
            <a:fld id="{95E2DC62-1447-D044-B033-34FB2977468C}" type="datetime1">
              <a:rPr lang="en-US" smtClean="0"/>
              <a:t>12/21/2022</a:t>
            </a:fld>
            <a:endParaRPr lang="en-GB"/>
          </a:p>
        </p:txBody>
      </p:sp>
      <p:sp>
        <p:nvSpPr>
          <p:cNvPr id="4" name="Footer Placeholder 3">
            <a:extLst>
              <a:ext uri="{FF2B5EF4-FFF2-40B4-BE49-F238E27FC236}">
                <a16:creationId xmlns:a16="http://schemas.microsoft.com/office/drawing/2014/main" id="{31BEF560-8CAA-374D-8B98-7006EA5324CE}"/>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429ED91E-E1DE-F841-BB85-716D8D442D05}"/>
              </a:ext>
            </a:extLst>
          </p:cNvPr>
          <p:cNvSpPr>
            <a:spLocks noGrp="1"/>
          </p:cNvSpPr>
          <p:nvPr>
            <p:ph type="sldNum" sz="quarter" idx="12"/>
          </p:nvPr>
        </p:nvSpPr>
        <p:spPr/>
        <p:txBody>
          <a:bodyPr/>
          <a:lstStyle/>
          <a:p>
            <a:fld id="{488F6B55-2FBF-E645-B561-8271EEC5CE3D}" type="slidenum">
              <a:rPr lang="en-GB" smtClean="0"/>
              <a:t>‹#›</a:t>
            </a:fld>
            <a:endParaRPr lang="en-GB"/>
          </a:p>
        </p:txBody>
      </p:sp>
    </p:spTree>
    <p:extLst>
      <p:ext uri="{BB962C8B-B14F-4D97-AF65-F5344CB8AC3E}">
        <p14:creationId xmlns:p14="http://schemas.microsoft.com/office/powerpoint/2010/main" val="24108089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2DD0735-D1C6-EF4A-A1F0-0015E069FEE2}"/>
              </a:ext>
            </a:extLst>
          </p:cNvPr>
          <p:cNvSpPr>
            <a:spLocks noGrp="1"/>
          </p:cNvSpPr>
          <p:nvPr>
            <p:ph type="dt" sz="half" idx="10"/>
          </p:nvPr>
        </p:nvSpPr>
        <p:spPr/>
        <p:txBody>
          <a:bodyPr/>
          <a:lstStyle/>
          <a:p>
            <a:fld id="{07726795-26A5-7C45-8970-AA2F54E1D838}" type="datetime1">
              <a:rPr lang="en-US" smtClean="0"/>
              <a:t>12/21/2022</a:t>
            </a:fld>
            <a:endParaRPr lang="en-GB"/>
          </a:p>
        </p:txBody>
      </p:sp>
      <p:sp>
        <p:nvSpPr>
          <p:cNvPr id="3" name="Footer Placeholder 2">
            <a:extLst>
              <a:ext uri="{FF2B5EF4-FFF2-40B4-BE49-F238E27FC236}">
                <a16:creationId xmlns:a16="http://schemas.microsoft.com/office/drawing/2014/main" id="{8A3DC404-D05D-C447-BBCA-E0CC6B2C8BB9}"/>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8BA4338A-F704-CA43-A6C3-57F1A6963E07}"/>
              </a:ext>
            </a:extLst>
          </p:cNvPr>
          <p:cNvSpPr>
            <a:spLocks noGrp="1"/>
          </p:cNvSpPr>
          <p:nvPr>
            <p:ph type="sldNum" sz="quarter" idx="12"/>
          </p:nvPr>
        </p:nvSpPr>
        <p:spPr/>
        <p:txBody>
          <a:bodyPr/>
          <a:lstStyle/>
          <a:p>
            <a:fld id="{488F6B55-2FBF-E645-B561-8271EEC5CE3D}" type="slidenum">
              <a:rPr lang="en-GB" smtClean="0"/>
              <a:t>‹#›</a:t>
            </a:fld>
            <a:endParaRPr lang="en-GB"/>
          </a:p>
        </p:txBody>
      </p:sp>
    </p:spTree>
    <p:extLst>
      <p:ext uri="{BB962C8B-B14F-4D97-AF65-F5344CB8AC3E}">
        <p14:creationId xmlns:p14="http://schemas.microsoft.com/office/powerpoint/2010/main" val="2776741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BF8111-40FA-8046-85B0-3E52ECDB237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CD9A11BF-8CFF-6040-86AF-779B7100AD3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C6B7A2AE-A1E0-D340-815C-96C5C69AD64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585F7E8-A804-D044-9C1B-704A1CAC99E2}"/>
              </a:ext>
            </a:extLst>
          </p:cNvPr>
          <p:cNvSpPr>
            <a:spLocks noGrp="1"/>
          </p:cNvSpPr>
          <p:nvPr>
            <p:ph type="dt" sz="half" idx="10"/>
          </p:nvPr>
        </p:nvSpPr>
        <p:spPr/>
        <p:txBody>
          <a:bodyPr/>
          <a:lstStyle/>
          <a:p>
            <a:fld id="{7CED9D28-7FA9-CE4D-BFB6-3F4745E5130C}" type="datetime1">
              <a:rPr lang="en-US" smtClean="0"/>
              <a:t>12/21/2022</a:t>
            </a:fld>
            <a:endParaRPr lang="en-GB"/>
          </a:p>
        </p:txBody>
      </p:sp>
      <p:sp>
        <p:nvSpPr>
          <p:cNvPr id="6" name="Footer Placeholder 5">
            <a:extLst>
              <a:ext uri="{FF2B5EF4-FFF2-40B4-BE49-F238E27FC236}">
                <a16:creationId xmlns:a16="http://schemas.microsoft.com/office/drawing/2014/main" id="{5BE55884-4E62-D245-9E58-9C3244D58D4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E9ED4F4D-548A-6145-BD81-1B491C5F2356}"/>
              </a:ext>
            </a:extLst>
          </p:cNvPr>
          <p:cNvSpPr>
            <a:spLocks noGrp="1"/>
          </p:cNvSpPr>
          <p:nvPr>
            <p:ph type="sldNum" sz="quarter" idx="12"/>
          </p:nvPr>
        </p:nvSpPr>
        <p:spPr/>
        <p:txBody>
          <a:bodyPr/>
          <a:lstStyle/>
          <a:p>
            <a:fld id="{488F6B55-2FBF-E645-B561-8271EEC5CE3D}" type="slidenum">
              <a:rPr lang="en-GB" smtClean="0"/>
              <a:t>‹#›</a:t>
            </a:fld>
            <a:endParaRPr lang="en-GB"/>
          </a:p>
        </p:txBody>
      </p:sp>
    </p:spTree>
    <p:extLst>
      <p:ext uri="{BB962C8B-B14F-4D97-AF65-F5344CB8AC3E}">
        <p14:creationId xmlns:p14="http://schemas.microsoft.com/office/powerpoint/2010/main" val="18268582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254B4-E994-7B4E-BA3F-9DD467E4223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1E207F48-4A30-C948-9182-145DE53648E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867CBD8D-CB87-424C-AF55-FE1C3381EF0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4ECBF9B-5DB8-4E47-9940-13C9EBFC793A}"/>
              </a:ext>
            </a:extLst>
          </p:cNvPr>
          <p:cNvSpPr>
            <a:spLocks noGrp="1"/>
          </p:cNvSpPr>
          <p:nvPr>
            <p:ph type="dt" sz="half" idx="10"/>
          </p:nvPr>
        </p:nvSpPr>
        <p:spPr/>
        <p:txBody>
          <a:bodyPr/>
          <a:lstStyle/>
          <a:p>
            <a:fld id="{D02D4A53-6887-6748-8CFA-2801B6A283D8}" type="datetime1">
              <a:rPr lang="en-US" smtClean="0"/>
              <a:t>12/21/2022</a:t>
            </a:fld>
            <a:endParaRPr lang="en-GB"/>
          </a:p>
        </p:txBody>
      </p:sp>
      <p:sp>
        <p:nvSpPr>
          <p:cNvPr id="6" name="Footer Placeholder 5">
            <a:extLst>
              <a:ext uri="{FF2B5EF4-FFF2-40B4-BE49-F238E27FC236}">
                <a16:creationId xmlns:a16="http://schemas.microsoft.com/office/drawing/2014/main" id="{051A808F-8062-7D47-9A90-A9BBA5EB4192}"/>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37B16C56-FCA3-144A-B124-7D4B252387FA}"/>
              </a:ext>
            </a:extLst>
          </p:cNvPr>
          <p:cNvSpPr>
            <a:spLocks noGrp="1"/>
          </p:cNvSpPr>
          <p:nvPr>
            <p:ph type="sldNum" sz="quarter" idx="12"/>
          </p:nvPr>
        </p:nvSpPr>
        <p:spPr/>
        <p:txBody>
          <a:bodyPr/>
          <a:lstStyle/>
          <a:p>
            <a:fld id="{488F6B55-2FBF-E645-B561-8271EEC5CE3D}" type="slidenum">
              <a:rPr lang="en-GB" smtClean="0"/>
              <a:t>‹#›</a:t>
            </a:fld>
            <a:endParaRPr lang="en-GB"/>
          </a:p>
        </p:txBody>
      </p:sp>
    </p:spTree>
    <p:extLst>
      <p:ext uri="{BB962C8B-B14F-4D97-AF65-F5344CB8AC3E}">
        <p14:creationId xmlns:p14="http://schemas.microsoft.com/office/powerpoint/2010/main" val="21733277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C9CB77F-D9F0-EF4A-A0A8-2D8E5E93318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2854578A-DE83-3941-A1A8-ABD6838E451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EE4806EB-059E-6640-834F-1E499C56418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0CDFB70-F297-0E44-A949-38ED45F1B6D8}" type="datetime1">
              <a:rPr lang="en-US" smtClean="0"/>
              <a:t>12/21/2022</a:t>
            </a:fld>
            <a:endParaRPr lang="en-GB"/>
          </a:p>
        </p:txBody>
      </p:sp>
      <p:sp>
        <p:nvSpPr>
          <p:cNvPr id="5" name="Footer Placeholder 4">
            <a:extLst>
              <a:ext uri="{FF2B5EF4-FFF2-40B4-BE49-F238E27FC236}">
                <a16:creationId xmlns:a16="http://schemas.microsoft.com/office/drawing/2014/main" id="{F4D3318C-06B3-6646-BF04-0D144480267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FD78041E-3A38-9E47-B12B-865CF785F53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8F6B55-2FBF-E645-B561-8271EEC5CE3D}" type="slidenum">
              <a:rPr lang="en-GB" smtClean="0"/>
              <a:t>‹#›</a:t>
            </a:fld>
            <a:endParaRPr lang="en-GB"/>
          </a:p>
        </p:txBody>
      </p:sp>
    </p:spTree>
    <p:extLst>
      <p:ext uri="{BB962C8B-B14F-4D97-AF65-F5344CB8AC3E}">
        <p14:creationId xmlns:p14="http://schemas.microsoft.com/office/powerpoint/2010/main" val="2828627601"/>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18.png"/><Relationship Id="rId4" Type="http://schemas.microsoft.com/office/2007/relationships/hdphoto" Target="../media/hdphoto1.wdp"/></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0.tiff"/></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hyperlink" Target="http://genome.ucsc.edu/FAQ/FAQformat"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2.tiff"/></Relationships>
</file>

<file path=ppt/slides/_rels/slide31.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3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36.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2.tiff"/><Relationship Id="rId4" Type="http://schemas.openxmlformats.org/officeDocument/2006/relationships/image" Target="../media/image20.tiff"/></Relationships>
</file>

<file path=ppt/slides/_rels/slide39.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hyperlink" Target="https://nf-co.re/pipelines" TargetMode="External"/></Relationships>
</file>

<file path=ppt/slides/_rels/slide4.xml.rels><?xml version="1.0" encoding="UTF-8" standalone="yes"?>
<Relationships xmlns="http://schemas.openxmlformats.org/package/2006/relationships"><Relationship Id="rId3" Type="http://schemas.openxmlformats.org/officeDocument/2006/relationships/hyperlink" Target="http://genome.ucsc.edu/FAQ/FAQformat"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2.tiff"/><Relationship Id="rId4" Type="http://schemas.openxmlformats.org/officeDocument/2006/relationships/image" Target="../media/image20.tif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8555C5B3-193A-4749-9AFD-682E53CDDE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2EAE06A6-F76A-41C9-827A-C561B00448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3"/>
            <a:ext cx="12192000" cy="6858000"/>
          </a:xfrm>
          <a:prstGeom prst="rect">
            <a:avLst/>
          </a:prstGeom>
          <a:gradFill>
            <a:gsLst>
              <a:gs pos="0">
                <a:srgbClr val="000000"/>
              </a:gs>
              <a:gs pos="100000">
                <a:schemeClr val="accent1">
                  <a:lumMod val="75000"/>
                </a:scheme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89F9D4E8-0639-444B-949B-9518585061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80861" y="0"/>
            <a:ext cx="7661934" cy="6858000"/>
          </a:xfrm>
          <a:prstGeom prst="rect">
            <a:avLst/>
          </a:prstGeom>
          <a:gradFill>
            <a:gsLst>
              <a:gs pos="0">
                <a:schemeClr val="accent1">
                  <a:lumMod val="75000"/>
                  <a:alpha val="45000"/>
                </a:schemeClr>
              </a:gs>
              <a:gs pos="100000">
                <a:srgbClr val="000000">
                  <a:alpha val="29000"/>
                </a:srgb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7E3DA7A2-ED70-4BBA-AB72-00AD461FA4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480862" y="-6"/>
            <a:ext cx="11711138" cy="6410334"/>
          </a:xfrm>
          <a:prstGeom prst="rect">
            <a:avLst/>
          </a:prstGeom>
          <a:gradFill>
            <a:gsLst>
              <a:gs pos="0">
                <a:schemeClr val="accent1">
                  <a:alpha val="0"/>
                </a:schemeClr>
              </a:gs>
              <a:gs pos="100000">
                <a:srgbClr val="000000">
                  <a:alpha val="41000"/>
                </a:srgb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51920DB-A420-FF47-9398-3D0DD288ABD6}"/>
              </a:ext>
            </a:extLst>
          </p:cNvPr>
          <p:cNvSpPr>
            <a:spLocks noGrp="1"/>
          </p:cNvSpPr>
          <p:nvPr>
            <p:ph type="ctrTitle"/>
          </p:nvPr>
        </p:nvSpPr>
        <p:spPr>
          <a:xfrm>
            <a:off x="1127208" y="857251"/>
            <a:ext cx="4747280" cy="3098061"/>
          </a:xfrm>
        </p:spPr>
        <p:txBody>
          <a:bodyPr anchor="b">
            <a:normAutofit/>
          </a:bodyPr>
          <a:lstStyle/>
          <a:p>
            <a:pPr algn="l"/>
            <a:r>
              <a:rPr lang="en-GB" sz="4800" b="1">
                <a:solidFill>
                  <a:srgbClr val="FFFFFF"/>
                </a:solidFill>
              </a:rPr>
              <a:t>Preprocessing</a:t>
            </a:r>
            <a:endParaRPr lang="en-GB" sz="4800" b="1" dirty="0">
              <a:solidFill>
                <a:srgbClr val="FFFFFF"/>
              </a:solidFill>
            </a:endParaRPr>
          </a:p>
        </p:txBody>
      </p:sp>
      <p:sp>
        <p:nvSpPr>
          <p:cNvPr id="32" name="Rectangle 31">
            <a:extLst>
              <a:ext uri="{FF2B5EF4-FFF2-40B4-BE49-F238E27FC236}">
                <a16:creationId xmlns:a16="http://schemas.microsoft.com/office/drawing/2014/main" id="{FC485432-3647-4218-B5D3-15D3FA222B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4844797" y="-489206"/>
            <a:ext cx="2502408" cy="12191998"/>
          </a:xfrm>
          <a:prstGeom prst="rect">
            <a:avLst/>
          </a:prstGeom>
          <a:gradFill>
            <a:gsLst>
              <a:gs pos="0">
                <a:schemeClr val="accent1">
                  <a:alpha val="24000"/>
                </a:schemeClr>
              </a:gs>
              <a:gs pos="78000">
                <a:schemeClr val="accent1">
                  <a:lumMod val="50000"/>
                  <a:alpha val="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DA497D31-BD0F-024A-883E-291AC29D5072}"/>
              </a:ext>
            </a:extLst>
          </p:cNvPr>
          <p:cNvSpPr>
            <a:spLocks noGrp="1"/>
          </p:cNvSpPr>
          <p:nvPr>
            <p:ph type="subTitle" idx="1"/>
          </p:nvPr>
        </p:nvSpPr>
        <p:spPr>
          <a:xfrm>
            <a:off x="1127208" y="4756265"/>
            <a:ext cx="4674204" cy="1244483"/>
          </a:xfrm>
        </p:spPr>
        <p:txBody>
          <a:bodyPr anchor="t">
            <a:normAutofit/>
          </a:bodyPr>
          <a:lstStyle/>
          <a:p>
            <a:pPr algn="l"/>
            <a:r>
              <a:rPr lang="en-GB" dirty="0" err="1">
                <a:solidFill>
                  <a:srgbClr val="FFFFFF"/>
                </a:solidFill>
              </a:rPr>
              <a:t>Center</a:t>
            </a:r>
            <a:r>
              <a:rPr lang="en-GB" dirty="0">
                <a:solidFill>
                  <a:srgbClr val="FFFFFF"/>
                </a:solidFill>
              </a:rPr>
              <a:t> for Health </a:t>
            </a:r>
            <a:r>
              <a:rPr lang="en-GB">
                <a:solidFill>
                  <a:srgbClr val="FFFFFF"/>
                </a:solidFill>
              </a:rPr>
              <a:t>Data Science</a:t>
            </a:r>
            <a:endParaRPr lang="en-GB" dirty="0">
              <a:solidFill>
                <a:srgbClr val="FFFFFF"/>
              </a:solidFill>
            </a:endParaRPr>
          </a:p>
        </p:txBody>
      </p:sp>
      <p:sp>
        <p:nvSpPr>
          <p:cNvPr id="34" name="Oval 33">
            <a:extLst>
              <a:ext uri="{FF2B5EF4-FFF2-40B4-BE49-F238E27FC236}">
                <a16:creationId xmlns:a16="http://schemas.microsoft.com/office/drawing/2014/main" id="{F4AFDDCA-6ABA-4D23-8A5C-1BF0F43081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90589" y="1062544"/>
            <a:ext cx="4756162" cy="475616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picture containing background pattern&#10;&#10;Description automatically generated">
            <a:extLst>
              <a:ext uri="{FF2B5EF4-FFF2-40B4-BE49-F238E27FC236}">
                <a16:creationId xmlns:a16="http://schemas.microsoft.com/office/drawing/2014/main" id="{805F955E-25FF-5245-A82D-80B255BCB648}"/>
              </a:ext>
            </a:extLst>
          </p:cNvPr>
          <p:cNvPicPr>
            <a:picLocks noChangeAspect="1"/>
          </p:cNvPicPr>
          <p:nvPr/>
        </p:nvPicPr>
        <p:blipFill>
          <a:blip r:embed="rId2"/>
          <a:stretch>
            <a:fillRect/>
          </a:stretch>
        </p:blipFill>
        <p:spPr>
          <a:xfrm>
            <a:off x="6920559" y="2908268"/>
            <a:ext cx="3737164" cy="1055750"/>
          </a:xfrm>
          <a:prstGeom prst="rect">
            <a:avLst/>
          </a:prstGeom>
        </p:spPr>
      </p:pic>
      <p:sp>
        <p:nvSpPr>
          <p:cNvPr id="4" name="Slide Number Placeholder 3">
            <a:extLst>
              <a:ext uri="{FF2B5EF4-FFF2-40B4-BE49-F238E27FC236}">
                <a16:creationId xmlns:a16="http://schemas.microsoft.com/office/drawing/2014/main" id="{67CFF55D-D30D-1844-911C-CEEF3C279649}"/>
              </a:ext>
            </a:extLst>
          </p:cNvPr>
          <p:cNvSpPr>
            <a:spLocks noGrp="1"/>
          </p:cNvSpPr>
          <p:nvPr>
            <p:ph type="sldNum" sz="quarter" idx="12"/>
          </p:nvPr>
        </p:nvSpPr>
        <p:spPr/>
        <p:txBody>
          <a:bodyPr/>
          <a:lstStyle/>
          <a:p>
            <a:fld id="{488F6B55-2FBF-E645-B561-8271EEC5CE3D}" type="slidenum">
              <a:rPr lang="en-GB" smtClean="0"/>
              <a:t>1</a:t>
            </a:fld>
            <a:endParaRPr lang="en-GB"/>
          </a:p>
        </p:txBody>
      </p:sp>
    </p:spTree>
    <p:extLst>
      <p:ext uri="{BB962C8B-B14F-4D97-AF65-F5344CB8AC3E}">
        <p14:creationId xmlns:p14="http://schemas.microsoft.com/office/powerpoint/2010/main" val="22072044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0BA0642-3C05-1332-AD50-0E4CFDD1C3B5}"/>
              </a:ext>
            </a:extLst>
          </p:cNvPr>
          <p:cNvSpPr>
            <a:spLocks noGrp="1"/>
          </p:cNvSpPr>
          <p:nvPr>
            <p:ph type="sldNum" sz="quarter" idx="12"/>
          </p:nvPr>
        </p:nvSpPr>
        <p:spPr/>
        <p:txBody>
          <a:bodyPr/>
          <a:lstStyle/>
          <a:p>
            <a:fld id="{488F6B55-2FBF-E645-B561-8271EEC5CE3D}" type="slidenum">
              <a:rPr lang="en-GB" smtClean="0"/>
              <a:t>10</a:t>
            </a:fld>
            <a:endParaRPr lang="en-GB"/>
          </a:p>
        </p:txBody>
      </p:sp>
      <p:sp>
        <p:nvSpPr>
          <p:cNvPr id="6" name="Rounded Rectangle 4">
            <a:extLst>
              <a:ext uri="{FF2B5EF4-FFF2-40B4-BE49-F238E27FC236}">
                <a16:creationId xmlns:a16="http://schemas.microsoft.com/office/drawing/2014/main" id="{4946F55D-741E-DBB0-7288-B5B3998AB59C}"/>
              </a:ext>
            </a:extLst>
          </p:cNvPr>
          <p:cNvSpPr/>
          <p:nvPr/>
        </p:nvSpPr>
        <p:spPr>
          <a:xfrm>
            <a:off x="838201" y="541876"/>
            <a:ext cx="6462244" cy="829839"/>
          </a:xfrm>
          <a:prstGeom prst="round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4400" b="1" dirty="0"/>
              <a:t>Sequencing by Synthesis</a:t>
            </a:r>
          </a:p>
        </p:txBody>
      </p:sp>
      <p:pic>
        <p:nvPicPr>
          <p:cNvPr id="7" name="Picture 7" descr="Chart, bar chart&#10;&#10;Description automatically generated">
            <a:extLst>
              <a:ext uri="{FF2B5EF4-FFF2-40B4-BE49-F238E27FC236}">
                <a16:creationId xmlns:a16="http://schemas.microsoft.com/office/drawing/2014/main" id="{A509E6E5-3701-EA6F-3F13-752C46E66F0A}"/>
              </a:ext>
            </a:extLst>
          </p:cNvPr>
          <p:cNvPicPr>
            <a:picLocks noChangeAspect="1"/>
          </p:cNvPicPr>
          <p:nvPr/>
        </p:nvPicPr>
        <p:blipFill>
          <a:blip r:embed="rId2"/>
          <a:stretch>
            <a:fillRect/>
          </a:stretch>
        </p:blipFill>
        <p:spPr>
          <a:xfrm>
            <a:off x="2388127" y="1910410"/>
            <a:ext cx="2472490" cy="2242982"/>
          </a:xfrm>
          <a:prstGeom prst="rect">
            <a:avLst/>
          </a:prstGeom>
        </p:spPr>
      </p:pic>
      <p:pic>
        <p:nvPicPr>
          <p:cNvPr id="9" name="Picture 7" descr="Chart, scatter chart&#10;&#10;Description automatically generated">
            <a:extLst>
              <a:ext uri="{FF2B5EF4-FFF2-40B4-BE49-F238E27FC236}">
                <a16:creationId xmlns:a16="http://schemas.microsoft.com/office/drawing/2014/main" id="{03F64147-03DF-8FD4-2EF8-2E123A424909}"/>
              </a:ext>
            </a:extLst>
          </p:cNvPr>
          <p:cNvPicPr>
            <a:picLocks noChangeAspect="1"/>
          </p:cNvPicPr>
          <p:nvPr/>
        </p:nvPicPr>
        <p:blipFill rotWithShape="1">
          <a:blip r:embed="rId3"/>
          <a:srcRect r="72618" b="-223"/>
          <a:stretch/>
        </p:blipFill>
        <p:spPr>
          <a:xfrm>
            <a:off x="7001787" y="1644975"/>
            <a:ext cx="1707056" cy="3386747"/>
          </a:xfrm>
          <a:prstGeom prst="rect">
            <a:avLst/>
          </a:prstGeom>
        </p:spPr>
      </p:pic>
      <p:sp>
        <p:nvSpPr>
          <p:cNvPr id="10" name="TextBox 9">
            <a:extLst>
              <a:ext uri="{FF2B5EF4-FFF2-40B4-BE49-F238E27FC236}">
                <a16:creationId xmlns:a16="http://schemas.microsoft.com/office/drawing/2014/main" id="{07A7D421-F4BC-ACFE-DEBC-F8689BB80863}"/>
              </a:ext>
            </a:extLst>
          </p:cNvPr>
          <p:cNvSpPr txBox="1"/>
          <p:nvPr/>
        </p:nvSpPr>
        <p:spPr>
          <a:xfrm>
            <a:off x="2427667" y="5078569"/>
            <a:ext cx="2743200"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3. Amplify each</a:t>
            </a:r>
            <a:br>
              <a:rPr lang="en-US"/>
            </a:br>
            <a:r>
              <a:rPr lang="en-US"/>
              <a:t>molecule into a cluster</a:t>
            </a:r>
            <a:br>
              <a:rPr lang="en-US"/>
            </a:br>
            <a:r>
              <a:rPr lang="en-US"/>
              <a:t>with a PCR step (signal</a:t>
            </a:r>
            <a:br>
              <a:rPr lang="en-US"/>
            </a:br>
            <a:r>
              <a:rPr lang="en-US"/>
              <a:t>is tiny)</a:t>
            </a:r>
          </a:p>
        </p:txBody>
      </p:sp>
      <p:sp>
        <p:nvSpPr>
          <p:cNvPr id="11" name="TextBox 10">
            <a:extLst>
              <a:ext uri="{FF2B5EF4-FFF2-40B4-BE49-F238E27FC236}">
                <a16:creationId xmlns:a16="http://schemas.microsoft.com/office/drawing/2014/main" id="{E2C8F390-1656-9649-DF77-F830A898137E}"/>
              </a:ext>
            </a:extLst>
          </p:cNvPr>
          <p:cNvSpPr txBox="1"/>
          <p:nvPr/>
        </p:nvSpPr>
        <p:spPr>
          <a:xfrm>
            <a:off x="6860147" y="5078569"/>
            <a:ext cx="2743200"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4. insert one base at a</a:t>
            </a:r>
            <a:br>
              <a:rPr lang="en-US"/>
            </a:br>
            <a:r>
              <a:rPr lang="en-US"/>
              <a:t>time and detect different</a:t>
            </a:r>
            <a:br>
              <a:rPr lang="en-US"/>
            </a:br>
            <a:r>
              <a:rPr lang="en-US"/>
              <a:t>signals for A, C, T, &amp; G</a:t>
            </a:r>
            <a:br>
              <a:rPr lang="en-US"/>
            </a:br>
            <a:r>
              <a:rPr lang="en-US"/>
              <a:t>bases</a:t>
            </a:r>
          </a:p>
        </p:txBody>
      </p:sp>
    </p:spTree>
    <p:extLst>
      <p:ext uri="{BB962C8B-B14F-4D97-AF65-F5344CB8AC3E}">
        <p14:creationId xmlns:p14="http://schemas.microsoft.com/office/powerpoint/2010/main" val="16199354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6ACDFF8-A73C-F2BA-9C85-E01D0A6B4D16}"/>
              </a:ext>
            </a:extLst>
          </p:cNvPr>
          <p:cNvSpPr>
            <a:spLocks noGrp="1"/>
          </p:cNvSpPr>
          <p:nvPr>
            <p:ph type="sldNum" sz="quarter" idx="12"/>
          </p:nvPr>
        </p:nvSpPr>
        <p:spPr/>
        <p:txBody>
          <a:bodyPr/>
          <a:lstStyle/>
          <a:p>
            <a:fld id="{488F6B55-2FBF-E645-B561-8271EEC5CE3D}" type="slidenum">
              <a:rPr lang="en-GB" smtClean="0"/>
              <a:t>11</a:t>
            </a:fld>
            <a:endParaRPr lang="en-GB"/>
          </a:p>
        </p:txBody>
      </p:sp>
      <p:sp>
        <p:nvSpPr>
          <p:cNvPr id="6" name="Rounded Rectangle 4">
            <a:extLst>
              <a:ext uri="{FF2B5EF4-FFF2-40B4-BE49-F238E27FC236}">
                <a16:creationId xmlns:a16="http://schemas.microsoft.com/office/drawing/2014/main" id="{859541FB-B171-EF65-F908-2193DB38F726}"/>
              </a:ext>
            </a:extLst>
          </p:cNvPr>
          <p:cNvSpPr/>
          <p:nvPr/>
        </p:nvSpPr>
        <p:spPr>
          <a:xfrm>
            <a:off x="838201" y="541876"/>
            <a:ext cx="6462244" cy="829839"/>
          </a:xfrm>
          <a:prstGeom prst="round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4400" b="1" dirty="0"/>
              <a:t>Sequencing by Synthesis</a:t>
            </a:r>
          </a:p>
        </p:txBody>
      </p:sp>
      <p:pic>
        <p:nvPicPr>
          <p:cNvPr id="7" name="Picture 7" descr="Chart, scatter chart&#10;&#10;Description automatically generated">
            <a:extLst>
              <a:ext uri="{FF2B5EF4-FFF2-40B4-BE49-F238E27FC236}">
                <a16:creationId xmlns:a16="http://schemas.microsoft.com/office/drawing/2014/main" id="{A51E2E82-310C-6A0D-E80A-C0B59E0703A8}"/>
              </a:ext>
            </a:extLst>
          </p:cNvPr>
          <p:cNvPicPr>
            <a:picLocks noChangeAspect="1"/>
          </p:cNvPicPr>
          <p:nvPr/>
        </p:nvPicPr>
        <p:blipFill>
          <a:blip r:embed="rId2"/>
          <a:stretch>
            <a:fillRect/>
          </a:stretch>
        </p:blipFill>
        <p:spPr>
          <a:xfrm>
            <a:off x="841391" y="1848891"/>
            <a:ext cx="7622203" cy="4127264"/>
          </a:xfrm>
          <a:prstGeom prst="rect">
            <a:avLst/>
          </a:prstGeom>
        </p:spPr>
      </p:pic>
      <p:sp>
        <p:nvSpPr>
          <p:cNvPr id="2" name="Rectangle 1">
            <a:extLst>
              <a:ext uri="{FF2B5EF4-FFF2-40B4-BE49-F238E27FC236}">
                <a16:creationId xmlns:a16="http://schemas.microsoft.com/office/drawing/2014/main" id="{3444B4E2-5364-DA7D-94A1-1F74A13F704B}"/>
              </a:ext>
            </a:extLst>
          </p:cNvPr>
          <p:cNvSpPr/>
          <p:nvPr/>
        </p:nvSpPr>
        <p:spPr>
          <a:xfrm>
            <a:off x="4915437" y="4561267"/>
            <a:ext cx="622478" cy="1363014"/>
          </a:xfrm>
          <a:prstGeom prst="rect">
            <a:avLst/>
          </a:prstGeom>
          <a:noFill/>
          <a:ln w="28575"/>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5" name="TextBox 4">
            <a:extLst>
              <a:ext uri="{FF2B5EF4-FFF2-40B4-BE49-F238E27FC236}">
                <a16:creationId xmlns:a16="http://schemas.microsoft.com/office/drawing/2014/main" id="{DB46F305-4BBF-5407-A0AD-A0035F7A8855}"/>
              </a:ext>
            </a:extLst>
          </p:cNvPr>
          <p:cNvSpPr txBox="1"/>
          <p:nvPr/>
        </p:nvSpPr>
        <p:spPr>
          <a:xfrm>
            <a:off x="4193005" y="6037000"/>
            <a:ext cx="2142893"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t>Why you might read into the adapter</a:t>
            </a:r>
            <a:endParaRPr lang="en-US" dirty="0">
              <a:cs typeface="Calibri"/>
            </a:endParaRPr>
          </a:p>
        </p:txBody>
      </p:sp>
    </p:spTree>
    <p:extLst>
      <p:ext uri="{BB962C8B-B14F-4D97-AF65-F5344CB8AC3E}">
        <p14:creationId xmlns:p14="http://schemas.microsoft.com/office/powerpoint/2010/main" val="13289893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4329327-F098-72CE-EF10-A620B12381D6}"/>
              </a:ext>
            </a:extLst>
          </p:cNvPr>
          <p:cNvSpPr>
            <a:spLocks noGrp="1"/>
          </p:cNvSpPr>
          <p:nvPr>
            <p:ph type="sldNum" sz="quarter" idx="12"/>
          </p:nvPr>
        </p:nvSpPr>
        <p:spPr/>
        <p:txBody>
          <a:bodyPr/>
          <a:lstStyle/>
          <a:p>
            <a:fld id="{488F6B55-2FBF-E645-B561-8271EEC5CE3D}" type="slidenum">
              <a:rPr lang="en-GB" smtClean="0"/>
              <a:t>12</a:t>
            </a:fld>
            <a:endParaRPr lang="en-GB"/>
          </a:p>
        </p:txBody>
      </p:sp>
      <p:sp>
        <p:nvSpPr>
          <p:cNvPr id="6" name="Rounded Rectangle 4">
            <a:extLst>
              <a:ext uri="{FF2B5EF4-FFF2-40B4-BE49-F238E27FC236}">
                <a16:creationId xmlns:a16="http://schemas.microsoft.com/office/drawing/2014/main" id="{4B68CEDC-7C1F-8F71-9F40-D01407CF1E4F}"/>
              </a:ext>
            </a:extLst>
          </p:cNvPr>
          <p:cNvSpPr/>
          <p:nvPr/>
        </p:nvSpPr>
        <p:spPr>
          <a:xfrm>
            <a:off x="838201" y="541876"/>
            <a:ext cx="3467906" cy="829839"/>
          </a:xfrm>
          <a:prstGeom prst="round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4400" b="1" dirty="0"/>
              <a:t>Input DNA</a:t>
            </a:r>
          </a:p>
        </p:txBody>
      </p:sp>
      <p:grpSp>
        <p:nvGrpSpPr>
          <p:cNvPr id="12" name="Group 11">
            <a:extLst>
              <a:ext uri="{FF2B5EF4-FFF2-40B4-BE49-F238E27FC236}">
                <a16:creationId xmlns:a16="http://schemas.microsoft.com/office/drawing/2014/main" id="{1336E92A-63AC-6150-0C90-7DE0393E79E0}"/>
              </a:ext>
            </a:extLst>
          </p:cNvPr>
          <p:cNvGrpSpPr/>
          <p:nvPr/>
        </p:nvGrpSpPr>
        <p:grpSpPr>
          <a:xfrm>
            <a:off x="5426300" y="1563215"/>
            <a:ext cx="4565558" cy="4940614"/>
            <a:chOff x="2571483" y="1509553"/>
            <a:chExt cx="4565558" cy="4940614"/>
          </a:xfrm>
        </p:grpSpPr>
        <p:pic>
          <p:nvPicPr>
            <p:cNvPr id="7" name="Picture 7" descr="Diagram&#10;&#10;Description automatically generated">
              <a:extLst>
                <a:ext uri="{FF2B5EF4-FFF2-40B4-BE49-F238E27FC236}">
                  <a16:creationId xmlns:a16="http://schemas.microsoft.com/office/drawing/2014/main" id="{399E9006-336D-A1BA-5593-4C7A2BE9E4D4}"/>
                </a:ext>
              </a:extLst>
            </p:cNvPr>
            <p:cNvPicPr>
              <a:picLocks noChangeAspect="1"/>
            </p:cNvPicPr>
            <p:nvPr/>
          </p:nvPicPr>
          <p:blipFill rotWithShape="1">
            <a:blip r:embed="rId2"/>
            <a:srcRect l="61" r="35115" b="218"/>
            <a:stretch/>
          </p:blipFill>
          <p:spPr>
            <a:xfrm>
              <a:off x="2571483" y="1509553"/>
              <a:ext cx="4561154" cy="4912147"/>
            </a:xfrm>
            <a:prstGeom prst="rect">
              <a:avLst/>
            </a:prstGeom>
          </p:spPr>
        </p:pic>
        <p:sp>
          <p:nvSpPr>
            <p:cNvPr id="8" name="Rectangle 7">
              <a:extLst>
                <a:ext uri="{FF2B5EF4-FFF2-40B4-BE49-F238E27FC236}">
                  <a16:creationId xmlns:a16="http://schemas.microsoft.com/office/drawing/2014/main" id="{C3B370B6-A711-D89F-3865-7239EACC1295}"/>
                </a:ext>
              </a:extLst>
            </p:cNvPr>
            <p:cNvSpPr/>
            <p:nvPr/>
          </p:nvSpPr>
          <p:spPr>
            <a:xfrm>
              <a:off x="6385774" y="2350393"/>
              <a:ext cx="708338" cy="144887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563D4C0E-4420-B329-F3D1-FB40C0DDB2D2}"/>
                </a:ext>
              </a:extLst>
            </p:cNvPr>
            <p:cNvSpPr/>
            <p:nvPr/>
          </p:nvSpPr>
          <p:spPr>
            <a:xfrm>
              <a:off x="6428703" y="4335886"/>
              <a:ext cx="708338" cy="211428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6" name="Picture 2" descr="A picture containing icon&#10;&#10;Description automatically generated">
            <a:extLst>
              <a:ext uri="{FF2B5EF4-FFF2-40B4-BE49-F238E27FC236}">
                <a16:creationId xmlns:a16="http://schemas.microsoft.com/office/drawing/2014/main" id="{110AD90A-F18F-2366-6A19-889D71AB1F73}"/>
              </a:ext>
            </a:extLst>
          </p:cNvPr>
          <p:cNvPicPr>
            <a:picLocks noChangeAspect="1"/>
          </p:cNvPicPr>
          <p:nvPr/>
        </p:nvPicPr>
        <p:blipFill rotWithShape="1">
          <a:blip r:embed="rId3"/>
          <a:srcRect r="44041"/>
          <a:stretch/>
        </p:blipFill>
        <p:spPr>
          <a:xfrm>
            <a:off x="931205" y="2543179"/>
            <a:ext cx="2314928" cy="1575777"/>
          </a:xfrm>
          <a:prstGeom prst="rect">
            <a:avLst/>
          </a:prstGeom>
        </p:spPr>
      </p:pic>
      <p:sp>
        <p:nvSpPr>
          <p:cNvPr id="18" name="TextBox 17">
            <a:extLst>
              <a:ext uri="{FF2B5EF4-FFF2-40B4-BE49-F238E27FC236}">
                <a16:creationId xmlns:a16="http://schemas.microsoft.com/office/drawing/2014/main" id="{BC8780AF-F449-70FE-E43C-0D2BFE4BA692}"/>
              </a:ext>
            </a:extLst>
          </p:cNvPr>
          <p:cNvSpPr txBox="1"/>
          <p:nvPr/>
        </p:nvSpPr>
        <p:spPr>
          <a:xfrm>
            <a:off x="1048413" y="4545197"/>
            <a:ext cx="2142893"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t>Where does this input DNA come from?</a:t>
            </a:r>
            <a:endParaRPr lang="en-US" dirty="0">
              <a:cs typeface="Calibri"/>
            </a:endParaRPr>
          </a:p>
        </p:txBody>
      </p:sp>
      <p:cxnSp>
        <p:nvCxnSpPr>
          <p:cNvPr id="19" name="Straight Arrow Connector 18">
            <a:extLst>
              <a:ext uri="{FF2B5EF4-FFF2-40B4-BE49-F238E27FC236}">
                <a16:creationId xmlns:a16="http://schemas.microsoft.com/office/drawing/2014/main" id="{88081ADC-1C1C-F90F-87D7-BEBDDBD14777}"/>
              </a:ext>
            </a:extLst>
          </p:cNvPr>
          <p:cNvCxnSpPr/>
          <p:nvPr/>
        </p:nvCxnSpPr>
        <p:spPr>
          <a:xfrm>
            <a:off x="3964546" y="3562081"/>
            <a:ext cx="1354428" cy="214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C9D389BD-4FA5-A893-96A7-028B80E55276}"/>
              </a:ext>
            </a:extLst>
          </p:cNvPr>
          <p:cNvSpPr txBox="1"/>
          <p:nvPr/>
        </p:nvSpPr>
        <p:spPr>
          <a:xfrm>
            <a:off x="6479005" y="767394"/>
            <a:ext cx="214289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err="1"/>
              <a:t>RNAseq</a:t>
            </a:r>
            <a:r>
              <a:rPr lang="en-US" dirty="0"/>
              <a:t> library prep</a:t>
            </a:r>
            <a:endParaRPr lang="en-US" dirty="0">
              <a:cs typeface="Calibri"/>
            </a:endParaRPr>
          </a:p>
        </p:txBody>
      </p:sp>
    </p:spTree>
    <p:extLst>
      <p:ext uri="{BB962C8B-B14F-4D97-AF65-F5344CB8AC3E}">
        <p14:creationId xmlns:p14="http://schemas.microsoft.com/office/powerpoint/2010/main" val="18758748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EBB3AA9-A20E-E440-966C-9175198954C0}"/>
              </a:ext>
            </a:extLst>
          </p:cNvPr>
          <p:cNvSpPr>
            <a:spLocks noGrp="1"/>
          </p:cNvSpPr>
          <p:nvPr>
            <p:ph type="sldNum" sz="quarter" idx="12"/>
          </p:nvPr>
        </p:nvSpPr>
        <p:spPr/>
        <p:txBody>
          <a:bodyPr/>
          <a:lstStyle/>
          <a:p>
            <a:fld id="{488F6B55-2FBF-E645-B561-8271EEC5CE3D}" type="slidenum">
              <a:rPr lang="en-GB" smtClean="0"/>
              <a:t>13</a:t>
            </a:fld>
            <a:endParaRPr lang="en-GB"/>
          </a:p>
        </p:txBody>
      </p:sp>
      <p:sp>
        <p:nvSpPr>
          <p:cNvPr id="6" name="TextBox 5">
            <a:extLst>
              <a:ext uri="{FF2B5EF4-FFF2-40B4-BE49-F238E27FC236}">
                <a16:creationId xmlns:a16="http://schemas.microsoft.com/office/drawing/2014/main" id="{FA5A070E-C829-C349-B7C0-4E4EFAA9D2C2}"/>
              </a:ext>
            </a:extLst>
          </p:cNvPr>
          <p:cNvSpPr txBox="1"/>
          <p:nvPr/>
        </p:nvSpPr>
        <p:spPr>
          <a:xfrm>
            <a:off x="468794" y="3164443"/>
            <a:ext cx="1728358" cy="800219"/>
          </a:xfrm>
          <a:prstGeom prst="rect">
            <a:avLst/>
          </a:prstGeom>
          <a:noFill/>
        </p:spPr>
        <p:txBody>
          <a:bodyPr wrap="none" lIns="91440" tIns="45720" rIns="91440" bIns="45720" rtlCol="0" anchor="t">
            <a:spAutoFit/>
          </a:bodyPr>
          <a:lstStyle/>
          <a:p>
            <a:r>
              <a:rPr lang="en-GB" sz="2800" dirty="0">
                <a:solidFill>
                  <a:schemeClr val="bg2"/>
                </a:solidFill>
                <a:cs typeface="Calibri"/>
              </a:rPr>
              <a:t>Sequencer</a:t>
            </a:r>
          </a:p>
          <a:p>
            <a:r>
              <a:rPr lang="en-GB" dirty="0">
                <a:solidFill>
                  <a:schemeClr val="bg2"/>
                </a:solidFill>
                <a:cs typeface="Calibri"/>
              </a:rPr>
              <a:t>Produce images</a:t>
            </a:r>
            <a:endParaRPr lang="en-GB">
              <a:solidFill>
                <a:schemeClr val="bg2"/>
              </a:solidFill>
              <a:cs typeface="Calibri"/>
            </a:endParaRPr>
          </a:p>
        </p:txBody>
      </p:sp>
      <p:pic>
        <p:nvPicPr>
          <p:cNvPr id="7" name="Picture 6">
            <a:extLst>
              <a:ext uri="{FF2B5EF4-FFF2-40B4-BE49-F238E27FC236}">
                <a16:creationId xmlns:a16="http://schemas.microsoft.com/office/drawing/2014/main" id="{D6B04C5F-759E-DF4F-A5DA-91192A294BC0}"/>
              </a:ext>
            </a:extLst>
          </p:cNvPr>
          <p:cNvPicPr>
            <a:picLocks noChangeAspect="1"/>
          </p:cNvPicPr>
          <p:nvPr/>
        </p:nvPicPr>
        <p:blipFill rotWithShape="1">
          <a:blip r:embed="rId3"/>
          <a:srcRect l="18732" t="689" r="17691" b="628"/>
          <a:stretch/>
        </p:blipFill>
        <p:spPr>
          <a:xfrm>
            <a:off x="668883" y="2153111"/>
            <a:ext cx="1155898" cy="1009463"/>
          </a:xfrm>
          <a:prstGeom prst="rect">
            <a:avLst/>
          </a:prstGeom>
        </p:spPr>
      </p:pic>
      <p:cxnSp>
        <p:nvCxnSpPr>
          <p:cNvPr id="11" name="Straight Connector 10">
            <a:extLst>
              <a:ext uri="{FF2B5EF4-FFF2-40B4-BE49-F238E27FC236}">
                <a16:creationId xmlns:a16="http://schemas.microsoft.com/office/drawing/2014/main" id="{05616AEC-4D71-4743-8FC5-301CDF1BFE5B}"/>
              </a:ext>
            </a:extLst>
          </p:cNvPr>
          <p:cNvCxnSpPr>
            <a:cxnSpLocks/>
            <a:endCxn id="16" idx="6"/>
          </p:cNvCxnSpPr>
          <p:nvPr/>
        </p:nvCxnSpPr>
        <p:spPr>
          <a:xfrm>
            <a:off x="914402" y="5061244"/>
            <a:ext cx="9635837" cy="19879"/>
          </a:xfrm>
          <a:prstGeom prst="line">
            <a:avLst/>
          </a:prstGeom>
          <a:ln w="762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237D2428-D085-4543-A98C-53E40F0C7FA8}"/>
              </a:ext>
            </a:extLst>
          </p:cNvPr>
          <p:cNvSpPr/>
          <p:nvPr/>
        </p:nvSpPr>
        <p:spPr>
          <a:xfrm>
            <a:off x="1116335" y="4895592"/>
            <a:ext cx="371061" cy="371061"/>
          </a:xfrm>
          <a:prstGeom prst="ellipse">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b="1" dirty="0">
              <a:solidFill>
                <a:schemeClr val="accent1">
                  <a:lumMod val="50000"/>
                </a:schemeClr>
              </a:solidFill>
            </a:endParaRPr>
          </a:p>
        </p:txBody>
      </p:sp>
      <p:sp>
        <p:nvSpPr>
          <p:cNvPr id="13" name="Oval 12">
            <a:extLst>
              <a:ext uri="{FF2B5EF4-FFF2-40B4-BE49-F238E27FC236}">
                <a16:creationId xmlns:a16="http://schemas.microsoft.com/office/drawing/2014/main" id="{477BF9EA-5B31-CB46-877E-B618359E98F3}"/>
              </a:ext>
            </a:extLst>
          </p:cNvPr>
          <p:cNvSpPr/>
          <p:nvPr/>
        </p:nvSpPr>
        <p:spPr>
          <a:xfrm>
            <a:off x="3316989" y="4895592"/>
            <a:ext cx="371061" cy="371061"/>
          </a:xfrm>
          <a:prstGeom prst="ellipse">
            <a:avLst/>
          </a:prstGeom>
          <a:solidFill>
            <a:schemeClr val="bg1"/>
          </a:solidFill>
          <a:ln w="762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4" name="Oval 13">
            <a:extLst>
              <a:ext uri="{FF2B5EF4-FFF2-40B4-BE49-F238E27FC236}">
                <a16:creationId xmlns:a16="http://schemas.microsoft.com/office/drawing/2014/main" id="{2A175CE1-3979-F84D-8A78-7A7C14A1346B}"/>
              </a:ext>
            </a:extLst>
          </p:cNvPr>
          <p:cNvSpPr/>
          <p:nvPr/>
        </p:nvSpPr>
        <p:spPr>
          <a:xfrm>
            <a:off x="5675063" y="4895592"/>
            <a:ext cx="371061" cy="371061"/>
          </a:xfrm>
          <a:prstGeom prst="ellipse">
            <a:avLst/>
          </a:prstGeom>
          <a:solidFill>
            <a:schemeClr val="bg1"/>
          </a:solidFill>
          <a:ln w="762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6" name="Oval 15">
            <a:extLst>
              <a:ext uri="{FF2B5EF4-FFF2-40B4-BE49-F238E27FC236}">
                <a16:creationId xmlns:a16="http://schemas.microsoft.com/office/drawing/2014/main" id="{C8AC5B63-E8A0-834F-A0D5-B118590BE3E5}"/>
              </a:ext>
            </a:extLst>
          </p:cNvPr>
          <p:cNvSpPr/>
          <p:nvPr/>
        </p:nvSpPr>
        <p:spPr>
          <a:xfrm>
            <a:off x="10179178" y="4895592"/>
            <a:ext cx="371061" cy="371061"/>
          </a:xfrm>
          <a:prstGeom prst="ellipse">
            <a:avLst/>
          </a:prstGeom>
          <a:solidFill>
            <a:schemeClr val="bg1"/>
          </a:solidFill>
          <a:ln w="762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5" name="Oval 24">
            <a:extLst>
              <a:ext uri="{FF2B5EF4-FFF2-40B4-BE49-F238E27FC236}">
                <a16:creationId xmlns:a16="http://schemas.microsoft.com/office/drawing/2014/main" id="{A8FFAB87-346A-FF41-B22F-F39F526D4A59}"/>
              </a:ext>
            </a:extLst>
          </p:cNvPr>
          <p:cNvSpPr/>
          <p:nvPr/>
        </p:nvSpPr>
        <p:spPr>
          <a:xfrm>
            <a:off x="8033137" y="4895592"/>
            <a:ext cx="371061" cy="371061"/>
          </a:xfrm>
          <a:prstGeom prst="ellipse">
            <a:avLst/>
          </a:prstGeom>
          <a:solidFill>
            <a:schemeClr val="bg1"/>
          </a:solidFill>
          <a:ln w="762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cxnSp>
        <p:nvCxnSpPr>
          <p:cNvPr id="32" name="Straight Arrow Connector 31">
            <a:extLst>
              <a:ext uri="{FF2B5EF4-FFF2-40B4-BE49-F238E27FC236}">
                <a16:creationId xmlns:a16="http://schemas.microsoft.com/office/drawing/2014/main" id="{7039B4FD-0014-A941-A076-9C3A242085C6}"/>
              </a:ext>
            </a:extLst>
          </p:cNvPr>
          <p:cNvCxnSpPr/>
          <p:nvPr/>
        </p:nvCxnSpPr>
        <p:spPr>
          <a:xfrm>
            <a:off x="1325217" y="4085258"/>
            <a:ext cx="0" cy="546010"/>
          </a:xfrm>
          <a:prstGeom prst="straightConnector1">
            <a:avLst/>
          </a:prstGeom>
          <a:ln w="762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ADB9E2CD-9938-D194-C6FF-5126C6F155F9}"/>
              </a:ext>
            </a:extLst>
          </p:cNvPr>
          <p:cNvGrpSpPr/>
          <p:nvPr/>
        </p:nvGrpSpPr>
        <p:grpSpPr>
          <a:xfrm>
            <a:off x="3078452" y="2870804"/>
            <a:ext cx="1530993" cy="1530993"/>
            <a:chOff x="3078452" y="2269790"/>
            <a:chExt cx="1530993" cy="1530993"/>
          </a:xfrm>
        </p:grpSpPr>
        <p:sp>
          <p:nvSpPr>
            <p:cNvPr id="2" name="Rectangle 1">
              <a:extLst>
                <a:ext uri="{FF2B5EF4-FFF2-40B4-BE49-F238E27FC236}">
                  <a16:creationId xmlns:a16="http://schemas.microsoft.com/office/drawing/2014/main" id="{76557774-B016-3949-8B5A-7813D11992E6}"/>
                </a:ext>
              </a:extLst>
            </p:cNvPr>
            <p:cNvSpPr/>
            <p:nvPr/>
          </p:nvSpPr>
          <p:spPr>
            <a:xfrm>
              <a:off x="3078452" y="2269790"/>
              <a:ext cx="1530993" cy="153099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a-DK"/>
            </a:p>
          </p:txBody>
        </p:sp>
        <p:sp>
          <p:nvSpPr>
            <p:cNvPr id="3" name="Oval 2">
              <a:extLst>
                <a:ext uri="{FF2B5EF4-FFF2-40B4-BE49-F238E27FC236}">
                  <a16:creationId xmlns:a16="http://schemas.microsoft.com/office/drawing/2014/main" id="{2CB341B8-2B02-604D-BBB3-30F1DE5369EE}"/>
                </a:ext>
              </a:extLst>
            </p:cNvPr>
            <p:cNvSpPr/>
            <p:nvPr/>
          </p:nvSpPr>
          <p:spPr>
            <a:xfrm>
              <a:off x="3149534" y="2430843"/>
              <a:ext cx="225287" cy="225287"/>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7" name="Oval 26">
              <a:extLst>
                <a:ext uri="{FF2B5EF4-FFF2-40B4-BE49-F238E27FC236}">
                  <a16:creationId xmlns:a16="http://schemas.microsoft.com/office/drawing/2014/main" id="{A9222C5A-355B-4B40-8638-E1A2375410A2}"/>
                </a:ext>
              </a:extLst>
            </p:cNvPr>
            <p:cNvSpPr/>
            <p:nvPr/>
          </p:nvSpPr>
          <p:spPr>
            <a:xfrm>
              <a:off x="3536628" y="2430842"/>
              <a:ext cx="225287" cy="225287"/>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9" name="Oval 28">
              <a:extLst>
                <a:ext uri="{FF2B5EF4-FFF2-40B4-BE49-F238E27FC236}">
                  <a16:creationId xmlns:a16="http://schemas.microsoft.com/office/drawing/2014/main" id="{872C0ACC-F2AC-3144-B39F-172A5BB32460}"/>
                </a:ext>
              </a:extLst>
            </p:cNvPr>
            <p:cNvSpPr/>
            <p:nvPr/>
          </p:nvSpPr>
          <p:spPr>
            <a:xfrm>
              <a:off x="3902920" y="2446632"/>
              <a:ext cx="225287" cy="22528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30" name="Oval 29">
              <a:extLst>
                <a:ext uri="{FF2B5EF4-FFF2-40B4-BE49-F238E27FC236}">
                  <a16:creationId xmlns:a16="http://schemas.microsoft.com/office/drawing/2014/main" id="{D8FB97C0-6623-E54F-9453-5CC64EE2DF71}"/>
                </a:ext>
              </a:extLst>
            </p:cNvPr>
            <p:cNvSpPr/>
            <p:nvPr/>
          </p:nvSpPr>
          <p:spPr>
            <a:xfrm>
              <a:off x="4263213" y="2433379"/>
              <a:ext cx="225287" cy="22528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34" name="Oval 33">
              <a:extLst>
                <a:ext uri="{FF2B5EF4-FFF2-40B4-BE49-F238E27FC236}">
                  <a16:creationId xmlns:a16="http://schemas.microsoft.com/office/drawing/2014/main" id="{551662A6-90EA-E04B-B05F-428CFA7A8EF6}"/>
                </a:ext>
              </a:extLst>
            </p:cNvPr>
            <p:cNvSpPr/>
            <p:nvPr/>
          </p:nvSpPr>
          <p:spPr>
            <a:xfrm>
              <a:off x="3149534" y="2754116"/>
              <a:ext cx="225287" cy="22528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35" name="Oval 34">
              <a:extLst>
                <a:ext uri="{FF2B5EF4-FFF2-40B4-BE49-F238E27FC236}">
                  <a16:creationId xmlns:a16="http://schemas.microsoft.com/office/drawing/2014/main" id="{6FFA6F89-5AC5-A14F-B109-D340857B7BC6}"/>
                </a:ext>
              </a:extLst>
            </p:cNvPr>
            <p:cNvSpPr/>
            <p:nvPr/>
          </p:nvSpPr>
          <p:spPr>
            <a:xfrm>
              <a:off x="3536628" y="2754115"/>
              <a:ext cx="225287" cy="22528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37" name="Oval 36">
              <a:extLst>
                <a:ext uri="{FF2B5EF4-FFF2-40B4-BE49-F238E27FC236}">
                  <a16:creationId xmlns:a16="http://schemas.microsoft.com/office/drawing/2014/main" id="{AE9E6BB9-9F13-3247-AD52-32365F5D6A9F}"/>
                </a:ext>
              </a:extLst>
            </p:cNvPr>
            <p:cNvSpPr/>
            <p:nvPr/>
          </p:nvSpPr>
          <p:spPr>
            <a:xfrm>
              <a:off x="3902920" y="2769905"/>
              <a:ext cx="225287" cy="22528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38" name="Oval 37">
              <a:extLst>
                <a:ext uri="{FF2B5EF4-FFF2-40B4-BE49-F238E27FC236}">
                  <a16:creationId xmlns:a16="http://schemas.microsoft.com/office/drawing/2014/main" id="{5E8E123B-8CC8-154E-A0BD-3F568653F8B5}"/>
                </a:ext>
              </a:extLst>
            </p:cNvPr>
            <p:cNvSpPr/>
            <p:nvPr/>
          </p:nvSpPr>
          <p:spPr>
            <a:xfrm>
              <a:off x="4263213" y="2756652"/>
              <a:ext cx="225287" cy="22528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39" name="Oval 38">
              <a:extLst>
                <a:ext uri="{FF2B5EF4-FFF2-40B4-BE49-F238E27FC236}">
                  <a16:creationId xmlns:a16="http://schemas.microsoft.com/office/drawing/2014/main" id="{5A8B79D0-0E7F-1346-AAA4-C5D26F562D82}"/>
                </a:ext>
              </a:extLst>
            </p:cNvPr>
            <p:cNvSpPr/>
            <p:nvPr/>
          </p:nvSpPr>
          <p:spPr>
            <a:xfrm>
              <a:off x="3214667" y="3141039"/>
              <a:ext cx="225287" cy="22528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40" name="Oval 39">
              <a:extLst>
                <a:ext uri="{FF2B5EF4-FFF2-40B4-BE49-F238E27FC236}">
                  <a16:creationId xmlns:a16="http://schemas.microsoft.com/office/drawing/2014/main" id="{4063FD6F-EE66-C14C-84D4-5137769F0FC0}"/>
                </a:ext>
              </a:extLst>
            </p:cNvPr>
            <p:cNvSpPr/>
            <p:nvPr/>
          </p:nvSpPr>
          <p:spPr>
            <a:xfrm>
              <a:off x="3601761" y="3141038"/>
              <a:ext cx="225287" cy="225287"/>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41" name="Oval 40">
              <a:extLst>
                <a:ext uri="{FF2B5EF4-FFF2-40B4-BE49-F238E27FC236}">
                  <a16:creationId xmlns:a16="http://schemas.microsoft.com/office/drawing/2014/main" id="{17CAA1E2-35AC-7C4F-8224-422A076B13E9}"/>
                </a:ext>
              </a:extLst>
            </p:cNvPr>
            <p:cNvSpPr/>
            <p:nvPr/>
          </p:nvSpPr>
          <p:spPr>
            <a:xfrm>
              <a:off x="3968053" y="3156828"/>
              <a:ext cx="225287" cy="22528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42" name="Oval 41">
              <a:extLst>
                <a:ext uri="{FF2B5EF4-FFF2-40B4-BE49-F238E27FC236}">
                  <a16:creationId xmlns:a16="http://schemas.microsoft.com/office/drawing/2014/main" id="{6FF0550B-CEEA-1841-AD83-3C89552A94B2}"/>
                </a:ext>
              </a:extLst>
            </p:cNvPr>
            <p:cNvSpPr/>
            <p:nvPr/>
          </p:nvSpPr>
          <p:spPr>
            <a:xfrm>
              <a:off x="4328346" y="3143575"/>
              <a:ext cx="225287" cy="225287"/>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43" name="Oval 42">
              <a:extLst>
                <a:ext uri="{FF2B5EF4-FFF2-40B4-BE49-F238E27FC236}">
                  <a16:creationId xmlns:a16="http://schemas.microsoft.com/office/drawing/2014/main" id="{CCA1FEC9-142D-FB40-86A9-2241E8778E8A}"/>
                </a:ext>
              </a:extLst>
            </p:cNvPr>
            <p:cNvSpPr/>
            <p:nvPr/>
          </p:nvSpPr>
          <p:spPr>
            <a:xfrm>
              <a:off x="3245553" y="3485929"/>
              <a:ext cx="225287" cy="22528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44" name="Oval 43">
              <a:extLst>
                <a:ext uri="{FF2B5EF4-FFF2-40B4-BE49-F238E27FC236}">
                  <a16:creationId xmlns:a16="http://schemas.microsoft.com/office/drawing/2014/main" id="{B53D1240-20D3-844D-AE79-ACB4E79E4BF2}"/>
                </a:ext>
              </a:extLst>
            </p:cNvPr>
            <p:cNvSpPr/>
            <p:nvPr/>
          </p:nvSpPr>
          <p:spPr>
            <a:xfrm>
              <a:off x="3632647" y="3485928"/>
              <a:ext cx="225287" cy="225287"/>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45" name="Oval 44">
              <a:extLst>
                <a:ext uri="{FF2B5EF4-FFF2-40B4-BE49-F238E27FC236}">
                  <a16:creationId xmlns:a16="http://schemas.microsoft.com/office/drawing/2014/main" id="{076E8049-5E37-A542-860B-D092202C55E8}"/>
                </a:ext>
              </a:extLst>
            </p:cNvPr>
            <p:cNvSpPr/>
            <p:nvPr/>
          </p:nvSpPr>
          <p:spPr>
            <a:xfrm>
              <a:off x="3998939" y="3501718"/>
              <a:ext cx="225287" cy="22528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46" name="Oval 45">
              <a:extLst>
                <a:ext uri="{FF2B5EF4-FFF2-40B4-BE49-F238E27FC236}">
                  <a16:creationId xmlns:a16="http://schemas.microsoft.com/office/drawing/2014/main" id="{BE9BB576-5480-3B45-BB01-E2B03BD11ADF}"/>
                </a:ext>
              </a:extLst>
            </p:cNvPr>
            <p:cNvSpPr/>
            <p:nvPr/>
          </p:nvSpPr>
          <p:spPr>
            <a:xfrm>
              <a:off x="4359232" y="3488465"/>
              <a:ext cx="225287" cy="225287"/>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grpSp>
      <p:sp>
        <p:nvSpPr>
          <p:cNvPr id="18" name="Rectangle 17">
            <a:extLst>
              <a:ext uri="{FF2B5EF4-FFF2-40B4-BE49-F238E27FC236}">
                <a16:creationId xmlns:a16="http://schemas.microsoft.com/office/drawing/2014/main" id="{F9C4636B-6123-AB41-82C4-929F87B86AEC}"/>
              </a:ext>
            </a:extLst>
          </p:cNvPr>
          <p:cNvSpPr/>
          <p:nvPr/>
        </p:nvSpPr>
        <p:spPr>
          <a:xfrm>
            <a:off x="5163640" y="2802171"/>
            <a:ext cx="3862855" cy="1323439"/>
          </a:xfrm>
          <a:prstGeom prst="rect">
            <a:avLst/>
          </a:prstGeom>
        </p:spPr>
        <p:txBody>
          <a:bodyPr wrap="square">
            <a:spAutoFit/>
          </a:bodyPr>
          <a:lstStyle/>
          <a:p>
            <a:r>
              <a:rPr lang="da-DK" sz="2000" b="1" dirty="0">
                <a:latin typeface="Andale Mono" panose="020B0509000000000004" pitchFamily="49" charset="0"/>
              </a:rPr>
              <a:t>@READ_ID</a:t>
            </a:r>
          </a:p>
          <a:p>
            <a:r>
              <a:rPr lang="da-DK" sz="2000" b="1" dirty="0">
                <a:latin typeface="Andale Mono" panose="020B0509000000000004" pitchFamily="49" charset="0"/>
              </a:rPr>
              <a:t>CCNGGNNNNTANNNCAAANAAN</a:t>
            </a:r>
          </a:p>
          <a:p>
            <a:r>
              <a:rPr lang="da-DK" sz="2000" b="1" dirty="0">
                <a:latin typeface="Andale Mono" panose="020B0509000000000004" pitchFamily="49" charset="0"/>
              </a:rPr>
              <a:t>+</a:t>
            </a:r>
          </a:p>
          <a:p>
            <a:r>
              <a:rPr lang="da-DK" sz="2000" b="1" dirty="0">
                <a:latin typeface="Andale Mono" panose="020B0509000000000004" pitchFamily="49" charset="0"/>
              </a:rPr>
              <a:t>AA#AA####EE###EEEE#EE#</a:t>
            </a:r>
            <a:endParaRPr lang="da-DK" sz="2000" b="1" dirty="0">
              <a:effectLst/>
              <a:latin typeface="Andale Mono" panose="020B0509000000000004" pitchFamily="49" charset="0"/>
            </a:endParaRPr>
          </a:p>
        </p:txBody>
      </p:sp>
      <p:sp>
        <p:nvSpPr>
          <p:cNvPr id="22" name="TextBox 21">
            <a:extLst>
              <a:ext uri="{FF2B5EF4-FFF2-40B4-BE49-F238E27FC236}">
                <a16:creationId xmlns:a16="http://schemas.microsoft.com/office/drawing/2014/main" id="{ECBA9CAA-4D1E-4E46-8FCA-FC405F837087}"/>
              </a:ext>
            </a:extLst>
          </p:cNvPr>
          <p:cNvSpPr txBox="1"/>
          <p:nvPr/>
        </p:nvSpPr>
        <p:spPr>
          <a:xfrm>
            <a:off x="3314565" y="2081687"/>
            <a:ext cx="864339" cy="646331"/>
          </a:xfrm>
          <a:prstGeom prst="rect">
            <a:avLst/>
          </a:prstGeom>
          <a:noFill/>
        </p:spPr>
        <p:txBody>
          <a:bodyPr wrap="none" rtlCol="0">
            <a:spAutoFit/>
          </a:bodyPr>
          <a:lstStyle/>
          <a:p>
            <a:r>
              <a:rPr lang="da-DK" sz="3600" b="1" dirty="0"/>
              <a:t>.</a:t>
            </a:r>
            <a:r>
              <a:rPr lang="da-DK" sz="3600" b="1" dirty="0" err="1"/>
              <a:t>bcl</a:t>
            </a:r>
            <a:endParaRPr lang="da-DK" sz="3600" b="1" dirty="0"/>
          </a:p>
        </p:txBody>
      </p:sp>
      <p:sp>
        <p:nvSpPr>
          <p:cNvPr id="51" name="TextBox 50">
            <a:extLst>
              <a:ext uri="{FF2B5EF4-FFF2-40B4-BE49-F238E27FC236}">
                <a16:creationId xmlns:a16="http://schemas.microsoft.com/office/drawing/2014/main" id="{7E4322E2-D3F3-A341-AEAF-253F1EC6A057}"/>
              </a:ext>
            </a:extLst>
          </p:cNvPr>
          <p:cNvSpPr txBox="1"/>
          <p:nvPr/>
        </p:nvSpPr>
        <p:spPr>
          <a:xfrm>
            <a:off x="5421217" y="2081686"/>
            <a:ext cx="1247842" cy="646331"/>
          </a:xfrm>
          <a:prstGeom prst="rect">
            <a:avLst/>
          </a:prstGeom>
          <a:noFill/>
        </p:spPr>
        <p:txBody>
          <a:bodyPr wrap="none" rtlCol="0">
            <a:spAutoFit/>
          </a:bodyPr>
          <a:lstStyle/>
          <a:p>
            <a:r>
              <a:rPr lang="da-DK" sz="3600" b="1" dirty="0"/>
              <a:t>.</a:t>
            </a:r>
            <a:r>
              <a:rPr lang="da-DK" sz="3600" b="1" dirty="0" err="1"/>
              <a:t>fastq</a:t>
            </a:r>
            <a:endParaRPr lang="da-DK" sz="3600" b="1" dirty="0"/>
          </a:p>
        </p:txBody>
      </p:sp>
      <p:sp>
        <p:nvSpPr>
          <p:cNvPr id="52" name="TextBox 51">
            <a:extLst>
              <a:ext uri="{FF2B5EF4-FFF2-40B4-BE49-F238E27FC236}">
                <a16:creationId xmlns:a16="http://schemas.microsoft.com/office/drawing/2014/main" id="{9494F131-82EC-9946-A474-34BBD901F1DC}"/>
              </a:ext>
            </a:extLst>
          </p:cNvPr>
          <p:cNvSpPr txBox="1"/>
          <p:nvPr/>
        </p:nvSpPr>
        <p:spPr>
          <a:xfrm>
            <a:off x="9376007" y="1308143"/>
            <a:ext cx="1977401" cy="523220"/>
          </a:xfrm>
          <a:prstGeom prst="rect">
            <a:avLst/>
          </a:prstGeom>
          <a:noFill/>
        </p:spPr>
        <p:txBody>
          <a:bodyPr wrap="none" rtlCol="0">
            <a:spAutoFit/>
          </a:bodyPr>
          <a:lstStyle/>
          <a:p>
            <a:r>
              <a:rPr lang="en-GB" sz="2800" dirty="0"/>
              <a:t>counts table</a:t>
            </a:r>
          </a:p>
        </p:txBody>
      </p:sp>
      <p:graphicFrame>
        <p:nvGraphicFramePr>
          <p:cNvPr id="53" name="Table 52">
            <a:extLst>
              <a:ext uri="{FF2B5EF4-FFF2-40B4-BE49-F238E27FC236}">
                <a16:creationId xmlns:a16="http://schemas.microsoft.com/office/drawing/2014/main" id="{295CD29F-AE9B-F647-BE21-76483A421D49}"/>
              </a:ext>
            </a:extLst>
          </p:cNvPr>
          <p:cNvGraphicFramePr>
            <a:graphicFrameLocks noGrp="1"/>
          </p:cNvGraphicFramePr>
          <p:nvPr/>
        </p:nvGraphicFramePr>
        <p:xfrm>
          <a:off x="9452174" y="1830199"/>
          <a:ext cx="1875178" cy="1463040"/>
        </p:xfrm>
        <a:graphic>
          <a:graphicData uri="http://schemas.openxmlformats.org/drawingml/2006/table">
            <a:tbl>
              <a:tblPr firstRow="1" bandRow="1">
                <a:tableStyleId>{F2DE63D5-997A-4646-A377-4702673A728D}</a:tableStyleId>
              </a:tblPr>
              <a:tblGrid>
                <a:gridCol w="937589">
                  <a:extLst>
                    <a:ext uri="{9D8B030D-6E8A-4147-A177-3AD203B41FA5}">
                      <a16:colId xmlns:a16="http://schemas.microsoft.com/office/drawing/2014/main" val="718993216"/>
                    </a:ext>
                  </a:extLst>
                </a:gridCol>
                <a:gridCol w="937589">
                  <a:extLst>
                    <a:ext uri="{9D8B030D-6E8A-4147-A177-3AD203B41FA5}">
                      <a16:colId xmlns:a16="http://schemas.microsoft.com/office/drawing/2014/main" val="4246443102"/>
                    </a:ext>
                  </a:extLst>
                </a:gridCol>
              </a:tblGrid>
              <a:tr h="328776">
                <a:tc>
                  <a:txBody>
                    <a:bodyPr/>
                    <a:lstStyle/>
                    <a:p>
                      <a:pPr algn="ctr"/>
                      <a:r>
                        <a:rPr lang="en-GB" dirty="0"/>
                        <a:t>Gene ID</a:t>
                      </a:r>
                    </a:p>
                  </a:txBody>
                  <a:tcPr/>
                </a:tc>
                <a:tc>
                  <a:txBody>
                    <a:bodyPr/>
                    <a:lstStyle/>
                    <a:p>
                      <a:pPr algn="ctr"/>
                      <a:r>
                        <a:rPr lang="en-GB" dirty="0"/>
                        <a:t>Counts</a:t>
                      </a:r>
                    </a:p>
                  </a:txBody>
                  <a:tcPr/>
                </a:tc>
                <a:extLst>
                  <a:ext uri="{0D108BD9-81ED-4DB2-BD59-A6C34878D82A}">
                    <a16:rowId xmlns:a16="http://schemas.microsoft.com/office/drawing/2014/main" val="810967668"/>
                  </a:ext>
                </a:extLst>
              </a:tr>
              <a:tr h="328776">
                <a:tc>
                  <a:txBody>
                    <a:bodyPr/>
                    <a:lstStyle/>
                    <a:p>
                      <a:pPr algn="ctr"/>
                      <a:r>
                        <a:rPr lang="en-GB" dirty="0"/>
                        <a:t>Gene A</a:t>
                      </a:r>
                    </a:p>
                  </a:txBody>
                  <a:tcPr/>
                </a:tc>
                <a:tc>
                  <a:txBody>
                    <a:bodyPr/>
                    <a:lstStyle/>
                    <a:p>
                      <a:pPr algn="ctr"/>
                      <a:r>
                        <a:rPr lang="en-GB" dirty="0"/>
                        <a:t>5</a:t>
                      </a:r>
                    </a:p>
                  </a:txBody>
                  <a:tcPr/>
                </a:tc>
                <a:extLst>
                  <a:ext uri="{0D108BD9-81ED-4DB2-BD59-A6C34878D82A}">
                    <a16:rowId xmlns:a16="http://schemas.microsoft.com/office/drawing/2014/main" val="3753006133"/>
                  </a:ext>
                </a:extLst>
              </a:tr>
              <a:tr h="328776">
                <a:tc>
                  <a:txBody>
                    <a:bodyPr/>
                    <a:lstStyle/>
                    <a:p>
                      <a:pPr algn="ctr"/>
                      <a:r>
                        <a:rPr lang="en-GB" dirty="0"/>
                        <a:t>Gene B</a:t>
                      </a:r>
                    </a:p>
                  </a:txBody>
                  <a:tcPr/>
                </a:tc>
                <a:tc>
                  <a:txBody>
                    <a:bodyPr/>
                    <a:lstStyle/>
                    <a:p>
                      <a:pPr algn="ctr"/>
                      <a:r>
                        <a:rPr lang="en-GB" dirty="0"/>
                        <a:t>3</a:t>
                      </a:r>
                    </a:p>
                  </a:txBody>
                  <a:tcPr/>
                </a:tc>
                <a:extLst>
                  <a:ext uri="{0D108BD9-81ED-4DB2-BD59-A6C34878D82A}">
                    <a16:rowId xmlns:a16="http://schemas.microsoft.com/office/drawing/2014/main" val="389462449"/>
                  </a:ext>
                </a:extLst>
              </a:tr>
              <a:tr h="328776">
                <a:tc>
                  <a:txBody>
                    <a:bodyPr/>
                    <a:lstStyle/>
                    <a:p>
                      <a:pPr algn="ctr"/>
                      <a:r>
                        <a:rPr lang="en-GB" dirty="0"/>
                        <a:t>Gene C</a:t>
                      </a:r>
                    </a:p>
                  </a:txBody>
                  <a:tcPr/>
                </a:tc>
                <a:tc>
                  <a:txBody>
                    <a:bodyPr/>
                    <a:lstStyle/>
                    <a:p>
                      <a:pPr algn="ctr"/>
                      <a:r>
                        <a:rPr lang="en-GB" dirty="0"/>
                        <a:t>9</a:t>
                      </a:r>
                    </a:p>
                  </a:txBody>
                  <a:tcPr/>
                </a:tc>
                <a:extLst>
                  <a:ext uri="{0D108BD9-81ED-4DB2-BD59-A6C34878D82A}">
                    <a16:rowId xmlns:a16="http://schemas.microsoft.com/office/drawing/2014/main" val="4089743007"/>
                  </a:ext>
                </a:extLst>
              </a:tr>
            </a:tbl>
          </a:graphicData>
        </a:graphic>
      </p:graphicFrame>
      <p:cxnSp>
        <p:nvCxnSpPr>
          <p:cNvPr id="54" name="Straight Arrow Connector 53">
            <a:extLst>
              <a:ext uri="{FF2B5EF4-FFF2-40B4-BE49-F238E27FC236}">
                <a16:creationId xmlns:a16="http://schemas.microsoft.com/office/drawing/2014/main" id="{D782983D-B810-DD45-9B7C-243CDA527831}"/>
              </a:ext>
            </a:extLst>
          </p:cNvPr>
          <p:cNvCxnSpPr>
            <a:cxnSpLocks/>
          </p:cNvCxnSpPr>
          <p:nvPr/>
        </p:nvCxnSpPr>
        <p:spPr>
          <a:xfrm flipV="1">
            <a:off x="10389763" y="4081888"/>
            <a:ext cx="0" cy="546010"/>
          </a:xfrm>
          <a:prstGeom prst="straightConnector1">
            <a:avLst/>
          </a:prstGeom>
          <a:ln w="762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4D675CEA-29CD-0840-B988-F7CE1951EDA9}"/>
              </a:ext>
            </a:extLst>
          </p:cNvPr>
          <p:cNvSpPr txBox="1"/>
          <p:nvPr/>
        </p:nvSpPr>
        <p:spPr>
          <a:xfrm>
            <a:off x="9996268" y="3411888"/>
            <a:ext cx="631391" cy="461665"/>
          </a:xfrm>
          <a:prstGeom prst="rect">
            <a:avLst/>
          </a:prstGeom>
          <a:noFill/>
        </p:spPr>
        <p:txBody>
          <a:bodyPr wrap="none" rtlCol="0">
            <a:spAutoFit/>
          </a:bodyPr>
          <a:lstStyle/>
          <a:p>
            <a:r>
              <a:rPr lang="da-DK" sz="2400" b="1" dirty="0">
                <a:solidFill>
                  <a:schemeClr val="bg1">
                    <a:lumMod val="50000"/>
                  </a:schemeClr>
                </a:solidFill>
              </a:rPr>
              <a:t>.</a:t>
            </a:r>
            <a:r>
              <a:rPr lang="da-DK" sz="2400" b="1" dirty="0" err="1">
                <a:solidFill>
                  <a:schemeClr val="bg1">
                    <a:lumMod val="50000"/>
                  </a:schemeClr>
                </a:solidFill>
              </a:rPr>
              <a:t>tsv</a:t>
            </a:r>
            <a:endParaRPr lang="da-DK" sz="2400" b="1" dirty="0">
              <a:solidFill>
                <a:schemeClr val="bg1">
                  <a:lumMod val="50000"/>
                </a:schemeClr>
              </a:solidFill>
            </a:endParaRPr>
          </a:p>
        </p:txBody>
      </p:sp>
      <p:sp>
        <p:nvSpPr>
          <p:cNvPr id="56" name="Rectangle 55">
            <a:extLst>
              <a:ext uri="{FF2B5EF4-FFF2-40B4-BE49-F238E27FC236}">
                <a16:creationId xmlns:a16="http://schemas.microsoft.com/office/drawing/2014/main" id="{A49A337C-978E-4D45-8B0B-A056E78E771A}"/>
              </a:ext>
            </a:extLst>
          </p:cNvPr>
          <p:cNvSpPr/>
          <p:nvPr/>
        </p:nvSpPr>
        <p:spPr>
          <a:xfrm>
            <a:off x="9335501" y="993246"/>
            <a:ext cx="2128345" cy="3634652"/>
          </a:xfrm>
          <a:prstGeom prst="rect">
            <a:avLst/>
          </a:prstGeom>
          <a:solidFill>
            <a:srgbClr val="FFFFFF">
              <a:alpha val="8039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5" name="Rounded Rectangle 4">
            <a:extLst>
              <a:ext uri="{FF2B5EF4-FFF2-40B4-BE49-F238E27FC236}">
                <a16:creationId xmlns:a16="http://schemas.microsoft.com/office/drawing/2014/main" id="{B6FE9B71-3E57-CD40-2F18-4599DEFB008E}"/>
              </a:ext>
            </a:extLst>
          </p:cNvPr>
          <p:cNvSpPr/>
          <p:nvPr/>
        </p:nvSpPr>
        <p:spPr>
          <a:xfrm>
            <a:off x="312314" y="252101"/>
            <a:ext cx="3468754" cy="1570374"/>
          </a:xfrm>
          <a:prstGeom prst="round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4400" b="1" dirty="0"/>
              <a:t>Workflow </a:t>
            </a:r>
            <a:endParaRPr lang="en-US"/>
          </a:p>
          <a:p>
            <a:pPr algn="ctr"/>
            <a:r>
              <a:rPr lang="en-GB" sz="4400" b="1" dirty="0"/>
              <a:t>overview</a:t>
            </a:r>
            <a:endParaRPr lang="en-GB" dirty="0"/>
          </a:p>
        </p:txBody>
      </p:sp>
      <p:sp>
        <p:nvSpPr>
          <p:cNvPr id="20" name="Arrow: Curved Down 19">
            <a:extLst>
              <a:ext uri="{FF2B5EF4-FFF2-40B4-BE49-F238E27FC236}">
                <a16:creationId xmlns:a16="http://schemas.microsoft.com/office/drawing/2014/main" id="{2184A7D5-282E-0A9D-08FB-5126171E5998}"/>
              </a:ext>
            </a:extLst>
          </p:cNvPr>
          <p:cNvSpPr/>
          <p:nvPr/>
        </p:nvSpPr>
        <p:spPr>
          <a:xfrm>
            <a:off x="4421746" y="1566929"/>
            <a:ext cx="1212760" cy="472225"/>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TextBox 9">
            <a:extLst>
              <a:ext uri="{FF2B5EF4-FFF2-40B4-BE49-F238E27FC236}">
                <a16:creationId xmlns:a16="http://schemas.microsoft.com/office/drawing/2014/main" id="{EB1ADA0E-EC41-E70C-13AF-9C2A87D5F18A}"/>
              </a:ext>
            </a:extLst>
          </p:cNvPr>
          <p:cNvSpPr txBox="1"/>
          <p:nvPr/>
        </p:nvSpPr>
        <p:spPr>
          <a:xfrm>
            <a:off x="508346" y="5362102"/>
            <a:ext cx="1622175" cy="892552"/>
          </a:xfrm>
          <a:prstGeom prst="rect">
            <a:avLst/>
          </a:prstGeom>
          <a:noFill/>
        </p:spPr>
        <p:txBody>
          <a:bodyPr wrap="none" rtlCol="0">
            <a:spAutoFit/>
          </a:bodyPr>
          <a:lstStyle/>
          <a:p>
            <a:r>
              <a:rPr lang="en-GB" sz="2800" b="1" dirty="0"/>
              <a:t>CONVERT</a:t>
            </a:r>
          </a:p>
          <a:p>
            <a:r>
              <a:rPr lang="en-GB" sz="2400" b="1" dirty="0"/>
              <a:t>to text files</a:t>
            </a:r>
          </a:p>
        </p:txBody>
      </p:sp>
    </p:spTree>
    <p:extLst>
      <p:ext uri="{BB962C8B-B14F-4D97-AF65-F5344CB8AC3E}">
        <p14:creationId xmlns:p14="http://schemas.microsoft.com/office/powerpoint/2010/main" val="40209584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58012C-C5AD-A62B-F144-3184CFE2E0DD}"/>
              </a:ext>
            </a:extLst>
          </p:cNvPr>
          <p:cNvSpPr>
            <a:spLocks noGrp="1"/>
          </p:cNvSpPr>
          <p:nvPr>
            <p:ph type="title"/>
          </p:nvPr>
        </p:nvSpPr>
        <p:spPr/>
        <p:txBody>
          <a:bodyPr>
            <a:normAutofit fontScale="90000"/>
          </a:bodyPr>
          <a:lstStyle/>
          <a:p>
            <a:r>
              <a:rPr lang="en-US" dirty="0">
                <a:cs typeface="Calibri Light"/>
              </a:rPr>
              <a:t>A slide about how to get </a:t>
            </a:r>
            <a:r>
              <a:rPr lang="en-US" dirty="0" err="1">
                <a:cs typeface="Calibri Light"/>
              </a:rPr>
              <a:t>fastq</a:t>
            </a:r>
            <a:r>
              <a:rPr lang="en-US" dirty="0">
                <a:cs typeface="Calibri Light"/>
              </a:rPr>
              <a:t> files from </a:t>
            </a:r>
            <a:r>
              <a:rPr lang="en-US" dirty="0" err="1">
                <a:cs typeface="Calibri Light"/>
              </a:rPr>
              <a:t>bcl</a:t>
            </a:r>
            <a:r>
              <a:rPr lang="en-US" dirty="0">
                <a:cs typeface="Calibri Light"/>
              </a:rPr>
              <a:t> files? I thought that happens automatically in base space</a:t>
            </a:r>
            <a:endParaRPr lang="en-US" dirty="0"/>
          </a:p>
        </p:txBody>
      </p:sp>
      <p:sp>
        <p:nvSpPr>
          <p:cNvPr id="3" name="Content Placeholder 2">
            <a:extLst>
              <a:ext uri="{FF2B5EF4-FFF2-40B4-BE49-F238E27FC236}">
                <a16:creationId xmlns:a16="http://schemas.microsoft.com/office/drawing/2014/main" id="{71030989-0BD1-D732-844C-EF410196A993}"/>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15166BD4-80A9-A2A1-32BD-7810DFFE5C52}"/>
              </a:ext>
            </a:extLst>
          </p:cNvPr>
          <p:cNvSpPr>
            <a:spLocks noGrp="1"/>
          </p:cNvSpPr>
          <p:nvPr>
            <p:ph type="sldNum" sz="quarter" idx="12"/>
          </p:nvPr>
        </p:nvSpPr>
        <p:spPr/>
        <p:txBody>
          <a:bodyPr/>
          <a:lstStyle/>
          <a:p>
            <a:fld id="{488F6B55-2FBF-E645-B561-8271EEC5CE3D}" type="slidenum">
              <a:rPr lang="en-GB" smtClean="0"/>
              <a:t>14</a:t>
            </a:fld>
            <a:endParaRPr lang="en-GB"/>
          </a:p>
        </p:txBody>
      </p:sp>
    </p:spTree>
    <p:extLst>
      <p:ext uri="{BB962C8B-B14F-4D97-AF65-F5344CB8AC3E}">
        <p14:creationId xmlns:p14="http://schemas.microsoft.com/office/powerpoint/2010/main" val="23552621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8E66EA1-B725-0C44-8CB4-96DA7DA34F75}"/>
              </a:ext>
            </a:extLst>
          </p:cNvPr>
          <p:cNvSpPr>
            <a:spLocks noGrp="1"/>
          </p:cNvSpPr>
          <p:nvPr>
            <p:ph idx="1"/>
          </p:nvPr>
        </p:nvSpPr>
        <p:spPr>
          <a:xfrm>
            <a:off x="1191148" y="4264781"/>
            <a:ext cx="10515600" cy="2107393"/>
          </a:xfrm>
        </p:spPr>
        <p:txBody>
          <a:bodyPr>
            <a:normAutofit/>
          </a:bodyPr>
          <a:lstStyle/>
          <a:p>
            <a:r>
              <a:rPr lang="en-GB" sz="2400" dirty="0"/>
              <a:t>Contains</a:t>
            </a:r>
          </a:p>
          <a:p>
            <a:pPr lvl="1"/>
            <a:r>
              <a:rPr lang="en-GB" dirty="0">
                <a:solidFill>
                  <a:schemeClr val="accent1"/>
                </a:solidFill>
              </a:rPr>
              <a:t>ID of the read</a:t>
            </a:r>
            <a:r>
              <a:rPr lang="en-GB" dirty="0"/>
              <a:t>. ID and description depends on technology</a:t>
            </a:r>
            <a:endParaRPr lang="en-GB" dirty="0">
              <a:solidFill>
                <a:schemeClr val="accent1"/>
              </a:solidFill>
            </a:endParaRPr>
          </a:p>
          <a:p>
            <a:pPr lvl="1"/>
            <a:r>
              <a:rPr lang="en-GB" dirty="0">
                <a:solidFill>
                  <a:schemeClr val="accent6"/>
                </a:solidFill>
              </a:rPr>
              <a:t>Sequence</a:t>
            </a:r>
          </a:p>
          <a:p>
            <a:pPr lvl="1"/>
            <a:r>
              <a:rPr lang="en-GB" dirty="0">
                <a:solidFill>
                  <a:schemeClr val="accent2"/>
                </a:solidFill>
              </a:rPr>
              <a:t>Quality of each nucleotide (</a:t>
            </a:r>
            <a:r>
              <a:rPr lang="en-GB" dirty="0" err="1">
                <a:solidFill>
                  <a:schemeClr val="accent2"/>
                </a:solidFill>
              </a:rPr>
              <a:t>Phred</a:t>
            </a:r>
            <a:r>
              <a:rPr lang="en-GB" dirty="0">
                <a:solidFill>
                  <a:schemeClr val="accent2"/>
                </a:solidFill>
              </a:rPr>
              <a:t> score/quality)</a:t>
            </a:r>
          </a:p>
          <a:p>
            <a:r>
              <a:rPr lang="en-GB" sz="2400" dirty="0"/>
              <a:t>We can use </a:t>
            </a:r>
            <a:r>
              <a:rPr lang="en-GB" sz="2400" dirty="0" err="1"/>
              <a:t>Phred</a:t>
            </a:r>
            <a:r>
              <a:rPr lang="en-GB" sz="2400" dirty="0"/>
              <a:t> score to filter low quality reads</a:t>
            </a:r>
          </a:p>
        </p:txBody>
      </p:sp>
      <p:pic>
        <p:nvPicPr>
          <p:cNvPr id="5" name="Picture 4">
            <a:extLst>
              <a:ext uri="{FF2B5EF4-FFF2-40B4-BE49-F238E27FC236}">
                <a16:creationId xmlns:a16="http://schemas.microsoft.com/office/drawing/2014/main" id="{32F30678-4B9C-444E-BB7A-354FAEB4B299}"/>
              </a:ext>
            </a:extLst>
          </p:cNvPr>
          <p:cNvPicPr>
            <a:picLocks noChangeAspect="1"/>
          </p:cNvPicPr>
          <p:nvPr/>
        </p:nvPicPr>
        <p:blipFill rotWithShape="1">
          <a:blip r:embed="rId3"/>
          <a:srcRect b="7303"/>
          <a:stretch/>
        </p:blipFill>
        <p:spPr>
          <a:xfrm>
            <a:off x="1824580" y="1884605"/>
            <a:ext cx="3481008" cy="1226185"/>
          </a:xfrm>
          <a:prstGeom prst="rect">
            <a:avLst/>
          </a:prstGeom>
        </p:spPr>
      </p:pic>
      <p:sp>
        <p:nvSpPr>
          <p:cNvPr id="6" name="Right Arrow 5">
            <a:extLst>
              <a:ext uri="{FF2B5EF4-FFF2-40B4-BE49-F238E27FC236}">
                <a16:creationId xmlns:a16="http://schemas.microsoft.com/office/drawing/2014/main" id="{087851B0-1382-4A4F-A095-B8D8C5123008}"/>
              </a:ext>
            </a:extLst>
          </p:cNvPr>
          <p:cNvSpPr/>
          <p:nvPr/>
        </p:nvSpPr>
        <p:spPr>
          <a:xfrm>
            <a:off x="1293085" y="2081138"/>
            <a:ext cx="650178" cy="14954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ight Arrow 6">
            <a:extLst>
              <a:ext uri="{FF2B5EF4-FFF2-40B4-BE49-F238E27FC236}">
                <a16:creationId xmlns:a16="http://schemas.microsoft.com/office/drawing/2014/main" id="{D99E9AC8-AD4C-D144-89B4-AF578A4448AF}"/>
              </a:ext>
            </a:extLst>
          </p:cNvPr>
          <p:cNvSpPr/>
          <p:nvPr/>
        </p:nvSpPr>
        <p:spPr>
          <a:xfrm>
            <a:off x="1293085" y="2370699"/>
            <a:ext cx="650178" cy="149542"/>
          </a:xfrm>
          <a:prstGeom prst="rightArrow">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ight Arrow 7">
            <a:extLst>
              <a:ext uri="{FF2B5EF4-FFF2-40B4-BE49-F238E27FC236}">
                <a16:creationId xmlns:a16="http://schemas.microsoft.com/office/drawing/2014/main" id="{BE164F7B-7AF8-574B-8820-02451AB35EAC}"/>
              </a:ext>
            </a:extLst>
          </p:cNvPr>
          <p:cNvSpPr/>
          <p:nvPr/>
        </p:nvSpPr>
        <p:spPr>
          <a:xfrm>
            <a:off x="1293085" y="2928229"/>
            <a:ext cx="650178" cy="149542"/>
          </a:xfrm>
          <a:prstGeom prst="rightArrow">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ounded Rectangle 11">
            <a:extLst>
              <a:ext uri="{FF2B5EF4-FFF2-40B4-BE49-F238E27FC236}">
                <a16:creationId xmlns:a16="http://schemas.microsoft.com/office/drawing/2014/main" id="{244EE695-CAE3-3F4D-B288-DE2D0E894279}"/>
              </a:ext>
            </a:extLst>
          </p:cNvPr>
          <p:cNvSpPr/>
          <p:nvPr/>
        </p:nvSpPr>
        <p:spPr>
          <a:xfrm>
            <a:off x="838200" y="528337"/>
            <a:ext cx="6548252" cy="861076"/>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4400" b="1" dirty="0" err="1"/>
              <a:t>Fastq</a:t>
            </a:r>
            <a:r>
              <a:rPr lang="en-GB" sz="4400" b="1" dirty="0"/>
              <a:t>.</a:t>
            </a:r>
            <a:r>
              <a:rPr lang="en-GB" sz="4400" dirty="0"/>
              <a:t> Raw read file format</a:t>
            </a:r>
            <a:r>
              <a:rPr lang="en-GB" sz="4400" b="1" dirty="0"/>
              <a:t> </a:t>
            </a:r>
          </a:p>
        </p:txBody>
      </p:sp>
      <p:sp>
        <p:nvSpPr>
          <p:cNvPr id="2" name="Slide Number Placeholder 2">
            <a:extLst>
              <a:ext uri="{FF2B5EF4-FFF2-40B4-BE49-F238E27FC236}">
                <a16:creationId xmlns:a16="http://schemas.microsoft.com/office/drawing/2014/main" id="{CD89EAB1-B910-D713-A91E-CC193E835B26}"/>
              </a:ext>
            </a:extLst>
          </p:cNvPr>
          <p:cNvSpPr>
            <a:spLocks noGrp="1"/>
          </p:cNvSpPr>
          <p:nvPr>
            <p:ph type="sldNum" sz="quarter" idx="12"/>
          </p:nvPr>
        </p:nvSpPr>
        <p:spPr>
          <a:xfrm>
            <a:off x="9377763" y="6414216"/>
            <a:ext cx="2743200" cy="365125"/>
          </a:xfrm>
        </p:spPr>
        <p:txBody>
          <a:bodyPr/>
          <a:lstStyle/>
          <a:p>
            <a:fld id="{FE1C72F9-1132-3C4A-93C5-CF217ED18781}" type="slidenum">
              <a:rPr lang="en-GB" smtClean="0"/>
              <a:t>15</a:t>
            </a:fld>
            <a:endParaRPr lang="en-GB" dirty="0"/>
          </a:p>
        </p:txBody>
      </p:sp>
      <p:pic>
        <p:nvPicPr>
          <p:cNvPr id="9" name="Picture 8" descr="Table&#10;&#10;Description automatically generated">
            <a:extLst>
              <a:ext uri="{FF2B5EF4-FFF2-40B4-BE49-F238E27FC236}">
                <a16:creationId xmlns:a16="http://schemas.microsoft.com/office/drawing/2014/main" id="{17695D51-CEBF-EC16-0B9E-8ADD30B7D225}"/>
              </a:ext>
            </a:extLst>
          </p:cNvPr>
          <p:cNvPicPr>
            <a:picLocks noChangeAspect="1"/>
          </p:cNvPicPr>
          <p:nvPr/>
        </p:nvPicPr>
        <p:blipFill rotWithShape="1">
          <a:blip r:embed="rId4"/>
          <a:srcRect t="36190"/>
          <a:stretch/>
        </p:blipFill>
        <p:spPr>
          <a:xfrm>
            <a:off x="6368266" y="1884605"/>
            <a:ext cx="5061734" cy="2245738"/>
          </a:xfrm>
          <a:prstGeom prst="rect">
            <a:avLst/>
          </a:prstGeom>
        </p:spPr>
      </p:pic>
      <p:sp>
        <p:nvSpPr>
          <p:cNvPr id="10" name="TextBox 9">
            <a:extLst>
              <a:ext uri="{FF2B5EF4-FFF2-40B4-BE49-F238E27FC236}">
                <a16:creationId xmlns:a16="http://schemas.microsoft.com/office/drawing/2014/main" id="{13BF60FF-1738-A3CD-FAE0-1BB5B75F27FE}"/>
              </a:ext>
            </a:extLst>
          </p:cNvPr>
          <p:cNvSpPr txBox="1"/>
          <p:nvPr/>
        </p:nvSpPr>
        <p:spPr>
          <a:xfrm>
            <a:off x="7939070" y="1246825"/>
            <a:ext cx="2142893"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t>P = probability of wrong call</a:t>
            </a:r>
            <a:endParaRPr lang="en-US" dirty="0">
              <a:cs typeface="Calibri"/>
            </a:endParaRPr>
          </a:p>
        </p:txBody>
      </p:sp>
    </p:spTree>
    <p:extLst>
      <p:ext uri="{BB962C8B-B14F-4D97-AF65-F5344CB8AC3E}">
        <p14:creationId xmlns:p14="http://schemas.microsoft.com/office/powerpoint/2010/main" val="548962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A26BDBF-7D5E-D2D3-A145-78A0592D2BD0}"/>
              </a:ext>
            </a:extLst>
          </p:cNvPr>
          <p:cNvSpPr>
            <a:spLocks noGrp="1"/>
          </p:cNvSpPr>
          <p:nvPr>
            <p:ph type="sldNum" sz="quarter" idx="12"/>
          </p:nvPr>
        </p:nvSpPr>
        <p:spPr/>
        <p:txBody>
          <a:bodyPr/>
          <a:lstStyle/>
          <a:p>
            <a:fld id="{488F6B55-2FBF-E645-B561-8271EEC5CE3D}" type="slidenum">
              <a:rPr lang="en-GB" smtClean="0"/>
              <a:t>16</a:t>
            </a:fld>
            <a:endParaRPr lang="en-GB"/>
          </a:p>
        </p:txBody>
      </p:sp>
      <p:sp>
        <p:nvSpPr>
          <p:cNvPr id="8" name="Rounded Rectangle 4">
            <a:extLst>
              <a:ext uri="{FF2B5EF4-FFF2-40B4-BE49-F238E27FC236}">
                <a16:creationId xmlns:a16="http://schemas.microsoft.com/office/drawing/2014/main" id="{A628F475-3C04-A8D7-5664-6CE7FE93572A}"/>
              </a:ext>
            </a:extLst>
          </p:cNvPr>
          <p:cNvSpPr/>
          <p:nvPr/>
        </p:nvSpPr>
        <p:spPr>
          <a:xfrm>
            <a:off x="838200" y="528337"/>
            <a:ext cx="4199906" cy="892500"/>
          </a:xfrm>
          <a:prstGeom prst="round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GB" sz="4400" b="1" dirty="0"/>
              <a:t>Base Call Quality</a:t>
            </a:r>
            <a:endParaRPr lang="en-GB" sz="4400" b="1" dirty="0">
              <a:cs typeface="Calibri"/>
            </a:endParaRPr>
          </a:p>
        </p:txBody>
      </p:sp>
      <p:pic>
        <p:nvPicPr>
          <p:cNvPr id="10" name="Picture 7" descr="Chart, scatter chart&#10;&#10;Description automatically generated">
            <a:extLst>
              <a:ext uri="{FF2B5EF4-FFF2-40B4-BE49-F238E27FC236}">
                <a16:creationId xmlns:a16="http://schemas.microsoft.com/office/drawing/2014/main" id="{E5233647-6C7C-8716-C347-BCF8E7E84C27}"/>
              </a:ext>
            </a:extLst>
          </p:cNvPr>
          <p:cNvPicPr>
            <a:picLocks noChangeAspect="1"/>
          </p:cNvPicPr>
          <p:nvPr/>
        </p:nvPicPr>
        <p:blipFill rotWithShape="1">
          <a:blip r:embed="rId2"/>
          <a:srcRect l="28101" r="49000"/>
          <a:stretch/>
        </p:blipFill>
        <p:spPr>
          <a:xfrm>
            <a:off x="990600" y="1794462"/>
            <a:ext cx="1745417" cy="4127264"/>
          </a:xfrm>
          <a:prstGeom prst="rect">
            <a:avLst/>
          </a:prstGeom>
        </p:spPr>
      </p:pic>
      <p:pic>
        <p:nvPicPr>
          <p:cNvPr id="12" name="Picture 7" descr="Chart, scatter chart&#10;&#10;Description automatically generated">
            <a:extLst>
              <a:ext uri="{FF2B5EF4-FFF2-40B4-BE49-F238E27FC236}">
                <a16:creationId xmlns:a16="http://schemas.microsoft.com/office/drawing/2014/main" id="{52AAF8BF-3DD2-BFB4-E36B-9E7381FD9A8D}"/>
              </a:ext>
            </a:extLst>
          </p:cNvPr>
          <p:cNvPicPr>
            <a:picLocks noChangeAspect="1"/>
          </p:cNvPicPr>
          <p:nvPr/>
        </p:nvPicPr>
        <p:blipFill rotWithShape="1">
          <a:blip r:embed="rId2"/>
          <a:srcRect l="81857"/>
          <a:stretch/>
        </p:blipFill>
        <p:spPr>
          <a:xfrm>
            <a:off x="2735505" y="1794462"/>
            <a:ext cx="1382889" cy="4127264"/>
          </a:xfrm>
          <a:prstGeom prst="rect">
            <a:avLst/>
          </a:prstGeom>
        </p:spPr>
      </p:pic>
      <p:sp>
        <p:nvSpPr>
          <p:cNvPr id="14" name="TextBox 13">
            <a:extLst>
              <a:ext uri="{FF2B5EF4-FFF2-40B4-BE49-F238E27FC236}">
                <a16:creationId xmlns:a16="http://schemas.microsoft.com/office/drawing/2014/main" id="{51CC0CC8-5225-F708-9911-B25D38BB042D}"/>
              </a:ext>
            </a:extLst>
          </p:cNvPr>
          <p:cNvSpPr txBox="1"/>
          <p:nvPr/>
        </p:nvSpPr>
        <p:spPr>
          <a:xfrm>
            <a:off x="5228527" y="1845540"/>
            <a:ext cx="5800493" cy="443198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2400" dirty="0">
                <a:cs typeface="Calibri"/>
              </a:rPr>
              <a:t>Seq by synthesis reads one base at a time</a:t>
            </a:r>
            <a:br>
              <a:rPr lang="en-US" sz="2400" dirty="0">
                <a:cs typeface="Calibri"/>
              </a:rPr>
            </a:br>
            <a:endParaRPr lang="en-US" sz="2400" dirty="0"/>
          </a:p>
          <a:p>
            <a:pPr marL="285750" indent="-285750">
              <a:buFont typeface="Arial"/>
              <a:buChar char="•"/>
            </a:pPr>
            <a:r>
              <a:rPr lang="en-US" sz="2400" dirty="0"/>
              <a:t>Each of these bases has a probability of being wrongly called, i.e. the true base in the input DNA is not the one we get reported</a:t>
            </a:r>
            <a:br>
              <a:rPr lang="en-US" sz="2400" dirty="0"/>
            </a:br>
            <a:endParaRPr lang="en-US" dirty="0"/>
          </a:p>
          <a:p>
            <a:pPr marL="285750" indent="-285750">
              <a:buFont typeface="Arial"/>
              <a:buChar char="•"/>
            </a:pPr>
            <a:r>
              <a:rPr lang="en-US" sz="2400" dirty="0">
                <a:cs typeface="Calibri"/>
              </a:rPr>
              <a:t>We want to omit bases with a high probability of being wrong (more in next session)</a:t>
            </a:r>
            <a:br>
              <a:rPr lang="en-US" sz="2400" dirty="0">
                <a:cs typeface="Calibri"/>
              </a:rPr>
            </a:br>
            <a:endParaRPr lang="en-US" sz="2400" dirty="0">
              <a:cs typeface="Calibri"/>
            </a:endParaRPr>
          </a:p>
          <a:p>
            <a:pPr marL="285750" indent="-285750">
              <a:buFont typeface="Arial"/>
              <a:buChar char="•"/>
            </a:pPr>
            <a:r>
              <a:rPr lang="en-US" sz="2400" dirty="0">
                <a:cs typeface="Calibri"/>
              </a:rPr>
              <a:t>Quality often decays along the read</a:t>
            </a:r>
          </a:p>
        </p:txBody>
      </p:sp>
    </p:spTree>
    <p:extLst>
      <p:ext uri="{BB962C8B-B14F-4D97-AF65-F5344CB8AC3E}">
        <p14:creationId xmlns:p14="http://schemas.microsoft.com/office/powerpoint/2010/main" val="42796513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Rectangle 81">
            <a:extLst>
              <a:ext uri="{FF2B5EF4-FFF2-40B4-BE49-F238E27FC236}">
                <a16:creationId xmlns:a16="http://schemas.microsoft.com/office/drawing/2014/main" id="{53BF3A65-E3B5-E54B-9CE0-6C94C6170F43}"/>
              </a:ext>
            </a:extLst>
          </p:cNvPr>
          <p:cNvSpPr/>
          <p:nvPr/>
        </p:nvSpPr>
        <p:spPr>
          <a:xfrm>
            <a:off x="7348149" y="1934431"/>
            <a:ext cx="1896365" cy="276884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4" name="Slide Number Placeholder 3">
            <a:extLst>
              <a:ext uri="{FF2B5EF4-FFF2-40B4-BE49-F238E27FC236}">
                <a16:creationId xmlns:a16="http://schemas.microsoft.com/office/drawing/2014/main" id="{4EBB3AA9-A20E-E440-966C-9175198954C0}"/>
              </a:ext>
            </a:extLst>
          </p:cNvPr>
          <p:cNvSpPr>
            <a:spLocks noGrp="1"/>
          </p:cNvSpPr>
          <p:nvPr>
            <p:ph type="sldNum" sz="quarter" idx="12"/>
          </p:nvPr>
        </p:nvSpPr>
        <p:spPr/>
        <p:txBody>
          <a:bodyPr/>
          <a:lstStyle/>
          <a:p>
            <a:fld id="{488F6B55-2FBF-E645-B561-8271EEC5CE3D}" type="slidenum">
              <a:rPr lang="en-GB" smtClean="0"/>
              <a:t>17</a:t>
            </a:fld>
            <a:endParaRPr lang="en-GB"/>
          </a:p>
        </p:txBody>
      </p:sp>
      <p:sp>
        <p:nvSpPr>
          <p:cNvPr id="6" name="TextBox 5">
            <a:extLst>
              <a:ext uri="{FF2B5EF4-FFF2-40B4-BE49-F238E27FC236}">
                <a16:creationId xmlns:a16="http://schemas.microsoft.com/office/drawing/2014/main" id="{FA5A070E-C829-C349-B7C0-4E4EFAA9D2C2}"/>
              </a:ext>
            </a:extLst>
          </p:cNvPr>
          <p:cNvSpPr txBox="1"/>
          <p:nvPr/>
        </p:nvSpPr>
        <p:spPr>
          <a:xfrm>
            <a:off x="468794" y="3164443"/>
            <a:ext cx="1761188" cy="800219"/>
          </a:xfrm>
          <a:prstGeom prst="rect">
            <a:avLst/>
          </a:prstGeom>
          <a:noFill/>
        </p:spPr>
        <p:txBody>
          <a:bodyPr wrap="none" rtlCol="0">
            <a:spAutoFit/>
          </a:bodyPr>
          <a:lstStyle/>
          <a:p>
            <a:r>
              <a:rPr lang="en-GB" sz="2800" dirty="0"/>
              <a:t>Sequencer</a:t>
            </a:r>
          </a:p>
          <a:p>
            <a:r>
              <a:rPr lang="en-GB" dirty="0"/>
              <a:t>Produce images</a:t>
            </a:r>
          </a:p>
        </p:txBody>
      </p:sp>
      <p:pic>
        <p:nvPicPr>
          <p:cNvPr id="7" name="Picture 6">
            <a:extLst>
              <a:ext uri="{FF2B5EF4-FFF2-40B4-BE49-F238E27FC236}">
                <a16:creationId xmlns:a16="http://schemas.microsoft.com/office/drawing/2014/main" id="{D6B04C5F-759E-DF4F-A5DA-91192A294BC0}"/>
              </a:ext>
            </a:extLst>
          </p:cNvPr>
          <p:cNvPicPr>
            <a:picLocks noChangeAspect="1"/>
          </p:cNvPicPr>
          <p:nvPr/>
        </p:nvPicPr>
        <p:blipFill rotWithShape="1">
          <a:blip r:embed="rId3"/>
          <a:srcRect l="18732" t="689" r="17691" b="628"/>
          <a:stretch/>
        </p:blipFill>
        <p:spPr>
          <a:xfrm>
            <a:off x="668883" y="2153111"/>
            <a:ext cx="1155898" cy="1009463"/>
          </a:xfrm>
          <a:prstGeom prst="rect">
            <a:avLst/>
          </a:prstGeom>
        </p:spPr>
      </p:pic>
      <p:cxnSp>
        <p:nvCxnSpPr>
          <p:cNvPr id="11" name="Straight Connector 10">
            <a:extLst>
              <a:ext uri="{FF2B5EF4-FFF2-40B4-BE49-F238E27FC236}">
                <a16:creationId xmlns:a16="http://schemas.microsoft.com/office/drawing/2014/main" id="{05616AEC-4D71-4743-8FC5-301CDF1BFE5B}"/>
              </a:ext>
            </a:extLst>
          </p:cNvPr>
          <p:cNvCxnSpPr>
            <a:cxnSpLocks/>
            <a:endCxn id="16" idx="6"/>
          </p:cNvCxnSpPr>
          <p:nvPr/>
        </p:nvCxnSpPr>
        <p:spPr>
          <a:xfrm>
            <a:off x="914402" y="5061244"/>
            <a:ext cx="9635837" cy="19879"/>
          </a:xfrm>
          <a:prstGeom prst="line">
            <a:avLst/>
          </a:prstGeom>
          <a:ln w="762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237D2428-D085-4543-A98C-53E40F0C7FA8}"/>
              </a:ext>
            </a:extLst>
          </p:cNvPr>
          <p:cNvSpPr/>
          <p:nvPr/>
        </p:nvSpPr>
        <p:spPr>
          <a:xfrm>
            <a:off x="1116335" y="4895592"/>
            <a:ext cx="371061" cy="371061"/>
          </a:xfrm>
          <a:prstGeom prst="ellipse">
            <a:avLst/>
          </a:prstGeom>
          <a:solidFill>
            <a:schemeClr val="bg1"/>
          </a:solidFill>
          <a:ln w="762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p>
        </p:txBody>
      </p:sp>
      <p:sp>
        <p:nvSpPr>
          <p:cNvPr id="13" name="Oval 12">
            <a:extLst>
              <a:ext uri="{FF2B5EF4-FFF2-40B4-BE49-F238E27FC236}">
                <a16:creationId xmlns:a16="http://schemas.microsoft.com/office/drawing/2014/main" id="{477BF9EA-5B31-CB46-877E-B618359E98F3}"/>
              </a:ext>
            </a:extLst>
          </p:cNvPr>
          <p:cNvSpPr/>
          <p:nvPr/>
        </p:nvSpPr>
        <p:spPr>
          <a:xfrm>
            <a:off x="3316989" y="4895592"/>
            <a:ext cx="371061" cy="371061"/>
          </a:xfrm>
          <a:prstGeom prst="ellipse">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schemeClr val="tx1"/>
              </a:solidFill>
            </a:endParaRPr>
          </a:p>
        </p:txBody>
      </p:sp>
      <p:sp>
        <p:nvSpPr>
          <p:cNvPr id="14" name="Oval 13">
            <a:extLst>
              <a:ext uri="{FF2B5EF4-FFF2-40B4-BE49-F238E27FC236}">
                <a16:creationId xmlns:a16="http://schemas.microsoft.com/office/drawing/2014/main" id="{2A175CE1-3979-F84D-8A78-7A7C14A1346B}"/>
              </a:ext>
            </a:extLst>
          </p:cNvPr>
          <p:cNvSpPr/>
          <p:nvPr/>
        </p:nvSpPr>
        <p:spPr>
          <a:xfrm>
            <a:off x="5675063" y="4895592"/>
            <a:ext cx="371061" cy="371061"/>
          </a:xfrm>
          <a:prstGeom prst="ellipse">
            <a:avLst/>
          </a:prstGeom>
          <a:solidFill>
            <a:schemeClr val="bg1"/>
          </a:solidFill>
          <a:ln w="762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6" name="Oval 15">
            <a:extLst>
              <a:ext uri="{FF2B5EF4-FFF2-40B4-BE49-F238E27FC236}">
                <a16:creationId xmlns:a16="http://schemas.microsoft.com/office/drawing/2014/main" id="{C8AC5B63-E8A0-834F-A0D5-B118590BE3E5}"/>
              </a:ext>
            </a:extLst>
          </p:cNvPr>
          <p:cNvSpPr/>
          <p:nvPr/>
        </p:nvSpPr>
        <p:spPr>
          <a:xfrm>
            <a:off x="10179178" y="4895592"/>
            <a:ext cx="371061" cy="371061"/>
          </a:xfrm>
          <a:prstGeom prst="ellipse">
            <a:avLst/>
          </a:prstGeom>
          <a:solidFill>
            <a:schemeClr val="bg1"/>
          </a:solidFill>
          <a:ln w="762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0" name="TextBox 19">
            <a:extLst>
              <a:ext uri="{FF2B5EF4-FFF2-40B4-BE49-F238E27FC236}">
                <a16:creationId xmlns:a16="http://schemas.microsoft.com/office/drawing/2014/main" id="{FC32F1B4-2227-C344-9B13-70DCC0B8D913}"/>
              </a:ext>
            </a:extLst>
          </p:cNvPr>
          <p:cNvSpPr txBox="1"/>
          <p:nvPr/>
        </p:nvSpPr>
        <p:spPr>
          <a:xfrm>
            <a:off x="3078452" y="5362102"/>
            <a:ext cx="974947" cy="892552"/>
          </a:xfrm>
          <a:prstGeom prst="rect">
            <a:avLst/>
          </a:prstGeom>
          <a:noFill/>
        </p:spPr>
        <p:txBody>
          <a:bodyPr wrap="none" rtlCol="0">
            <a:spAutoFit/>
          </a:bodyPr>
          <a:lstStyle/>
          <a:p>
            <a:r>
              <a:rPr lang="en-GB" sz="2800" b="1" dirty="0"/>
              <a:t>TRIM</a:t>
            </a:r>
          </a:p>
          <a:p>
            <a:r>
              <a:rPr lang="en-GB" sz="2400" b="1" dirty="0"/>
              <a:t>reads</a:t>
            </a:r>
          </a:p>
        </p:txBody>
      </p:sp>
      <p:sp>
        <p:nvSpPr>
          <p:cNvPr id="24" name="TextBox 23">
            <a:extLst>
              <a:ext uri="{FF2B5EF4-FFF2-40B4-BE49-F238E27FC236}">
                <a16:creationId xmlns:a16="http://schemas.microsoft.com/office/drawing/2014/main" id="{7EAFBB53-B774-2E4C-A650-BFB071E65E03}"/>
              </a:ext>
            </a:extLst>
          </p:cNvPr>
          <p:cNvSpPr txBox="1"/>
          <p:nvPr/>
        </p:nvSpPr>
        <p:spPr>
          <a:xfrm>
            <a:off x="508346" y="5362102"/>
            <a:ext cx="1587038" cy="892552"/>
          </a:xfrm>
          <a:prstGeom prst="rect">
            <a:avLst/>
          </a:prstGeom>
          <a:noFill/>
        </p:spPr>
        <p:txBody>
          <a:bodyPr wrap="none" rtlCol="0">
            <a:spAutoFit/>
          </a:bodyPr>
          <a:lstStyle/>
          <a:p>
            <a:r>
              <a:rPr lang="en-GB" sz="2800" dirty="0"/>
              <a:t>CONVERT</a:t>
            </a:r>
          </a:p>
          <a:p>
            <a:r>
              <a:rPr lang="en-GB" sz="2400" dirty="0"/>
              <a:t>to text files</a:t>
            </a:r>
          </a:p>
        </p:txBody>
      </p:sp>
      <p:sp>
        <p:nvSpPr>
          <p:cNvPr id="25" name="Oval 24">
            <a:extLst>
              <a:ext uri="{FF2B5EF4-FFF2-40B4-BE49-F238E27FC236}">
                <a16:creationId xmlns:a16="http://schemas.microsoft.com/office/drawing/2014/main" id="{A8FFAB87-346A-FF41-B22F-F39F526D4A59}"/>
              </a:ext>
            </a:extLst>
          </p:cNvPr>
          <p:cNvSpPr/>
          <p:nvPr/>
        </p:nvSpPr>
        <p:spPr>
          <a:xfrm>
            <a:off x="8033137" y="4895592"/>
            <a:ext cx="371061" cy="371061"/>
          </a:xfrm>
          <a:prstGeom prst="ellipse">
            <a:avLst/>
          </a:prstGeom>
          <a:solidFill>
            <a:schemeClr val="bg1"/>
          </a:solidFill>
          <a:ln w="762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cxnSp>
        <p:nvCxnSpPr>
          <p:cNvPr id="32" name="Straight Arrow Connector 31">
            <a:extLst>
              <a:ext uri="{FF2B5EF4-FFF2-40B4-BE49-F238E27FC236}">
                <a16:creationId xmlns:a16="http://schemas.microsoft.com/office/drawing/2014/main" id="{7039B4FD-0014-A941-A076-9C3A242085C6}"/>
              </a:ext>
            </a:extLst>
          </p:cNvPr>
          <p:cNvCxnSpPr/>
          <p:nvPr/>
        </p:nvCxnSpPr>
        <p:spPr>
          <a:xfrm>
            <a:off x="1325217" y="4085258"/>
            <a:ext cx="0" cy="546010"/>
          </a:xfrm>
          <a:prstGeom prst="straightConnector1">
            <a:avLst/>
          </a:prstGeom>
          <a:ln w="762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45B5E982-492C-2942-918C-4162DB678DA3}"/>
              </a:ext>
            </a:extLst>
          </p:cNvPr>
          <p:cNvSpPr/>
          <p:nvPr/>
        </p:nvSpPr>
        <p:spPr>
          <a:xfrm>
            <a:off x="315310" y="1736035"/>
            <a:ext cx="2128345" cy="3040917"/>
          </a:xfrm>
          <a:prstGeom prst="rect">
            <a:avLst/>
          </a:prstGeom>
          <a:solidFill>
            <a:srgbClr val="FFFFFF">
              <a:alpha val="8039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48" name="Rectangle 47">
            <a:extLst>
              <a:ext uri="{FF2B5EF4-FFF2-40B4-BE49-F238E27FC236}">
                <a16:creationId xmlns:a16="http://schemas.microsoft.com/office/drawing/2014/main" id="{A639F2D3-92C9-5940-B6D3-20FB769BBD75}"/>
              </a:ext>
            </a:extLst>
          </p:cNvPr>
          <p:cNvSpPr/>
          <p:nvPr/>
        </p:nvSpPr>
        <p:spPr>
          <a:xfrm>
            <a:off x="264291" y="5342403"/>
            <a:ext cx="2288645" cy="869361"/>
          </a:xfrm>
          <a:prstGeom prst="rect">
            <a:avLst/>
          </a:prstGeom>
          <a:solidFill>
            <a:srgbClr val="FFFFFF">
              <a:alpha val="8039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51" name="TextBox 50">
            <a:extLst>
              <a:ext uri="{FF2B5EF4-FFF2-40B4-BE49-F238E27FC236}">
                <a16:creationId xmlns:a16="http://schemas.microsoft.com/office/drawing/2014/main" id="{3E744206-DC10-7447-BCC0-067762827852}"/>
              </a:ext>
            </a:extLst>
          </p:cNvPr>
          <p:cNvSpPr txBox="1"/>
          <p:nvPr/>
        </p:nvSpPr>
        <p:spPr>
          <a:xfrm>
            <a:off x="9376007" y="1308143"/>
            <a:ext cx="1977401" cy="523220"/>
          </a:xfrm>
          <a:prstGeom prst="rect">
            <a:avLst/>
          </a:prstGeom>
          <a:noFill/>
        </p:spPr>
        <p:txBody>
          <a:bodyPr wrap="none" rtlCol="0">
            <a:spAutoFit/>
          </a:bodyPr>
          <a:lstStyle/>
          <a:p>
            <a:r>
              <a:rPr lang="en-GB" sz="2800" dirty="0"/>
              <a:t>counts table</a:t>
            </a:r>
          </a:p>
        </p:txBody>
      </p:sp>
      <p:graphicFrame>
        <p:nvGraphicFramePr>
          <p:cNvPr id="52" name="Table 51">
            <a:extLst>
              <a:ext uri="{FF2B5EF4-FFF2-40B4-BE49-F238E27FC236}">
                <a16:creationId xmlns:a16="http://schemas.microsoft.com/office/drawing/2014/main" id="{9A10B622-44F9-FC43-8DD9-DED3C96CE354}"/>
              </a:ext>
            </a:extLst>
          </p:cNvPr>
          <p:cNvGraphicFramePr>
            <a:graphicFrameLocks noGrp="1"/>
          </p:cNvGraphicFramePr>
          <p:nvPr/>
        </p:nvGraphicFramePr>
        <p:xfrm>
          <a:off x="9452174" y="1830199"/>
          <a:ext cx="1875178" cy="1463040"/>
        </p:xfrm>
        <a:graphic>
          <a:graphicData uri="http://schemas.openxmlformats.org/drawingml/2006/table">
            <a:tbl>
              <a:tblPr firstRow="1" bandRow="1">
                <a:tableStyleId>{F2DE63D5-997A-4646-A377-4702673A728D}</a:tableStyleId>
              </a:tblPr>
              <a:tblGrid>
                <a:gridCol w="937589">
                  <a:extLst>
                    <a:ext uri="{9D8B030D-6E8A-4147-A177-3AD203B41FA5}">
                      <a16:colId xmlns:a16="http://schemas.microsoft.com/office/drawing/2014/main" val="718993216"/>
                    </a:ext>
                  </a:extLst>
                </a:gridCol>
                <a:gridCol w="937589">
                  <a:extLst>
                    <a:ext uri="{9D8B030D-6E8A-4147-A177-3AD203B41FA5}">
                      <a16:colId xmlns:a16="http://schemas.microsoft.com/office/drawing/2014/main" val="4246443102"/>
                    </a:ext>
                  </a:extLst>
                </a:gridCol>
              </a:tblGrid>
              <a:tr h="328776">
                <a:tc>
                  <a:txBody>
                    <a:bodyPr/>
                    <a:lstStyle/>
                    <a:p>
                      <a:pPr algn="ctr"/>
                      <a:r>
                        <a:rPr lang="en-GB" dirty="0"/>
                        <a:t>Gene ID</a:t>
                      </a:r>
                    </a:p>
                  </a:txBody>
                  <a:tcPr/>
                </a:tc>
                <a:tc>
                  <a:txBody>
                    <a:bodyPr/>
                    <a:lstStyle/>
                    <a:p>
                      <a:pPr algn="ctr"/>
                      <a:r>
                        <a:rPr lang="en-GB" dirty="0"/>
                        <a:t>Counts</a:t>
                      </a:r>
                    </a:p>
                  </a:txBody>
                  <a:tcPr/>
                </a:tc>
                <a:extLst>
                  <a:ext uri="{0D108BD9-81ED-4DB2-BD59-A6C34878D82A}">
                    <a16:rowId xmlns:a16="http://schemas.microsoft.com/office/drawing/2014/main" val="810967668"/>
                  </a:ext>
                </a:extLst>
              </a:tr>
              <a:tr h="328776">
                <a:tc>
                  <a:txBody>
                    <a:bodyPr/>
                    <a:lstStyle/>
                    <a:p>
                      <a:pPr algn="ctr"/>
                      <a:r>
                        <a:rPr lang="en-GB" dirty="0"/>
                        <a:t>Gene A</a:t>
                      </a:r>
                    </a:p>
                  </a:txBody>
                  <a:tcPr/>
                </a:tc>
                <a:tc>
                  <a:txBody>
                    <a:bodyPr/>
                    <a:lstStyle/>
                    <a:p>
                      <a:pPr algn="ctr"/>
                      <a:r>
                        <a:rPr lang="en-GB" dirty="0"/>
                        <a:t>5</a:t>
                      </a:r>
                    </a:p>
                  </a:txBody>
                  <a:tcPr/>
                </a:tc>
                <a:extLst>
                  <a:ext uri="{0D108BD9-81ED-4DB2-BD59-A6C34878D82A}">
                    <a16:rowId xmlns:a16="http://schemas.microsoft.com/office/drawing/2014/main" val="3753006133"/>
                  </a:ext>
                </a:extLst>
              </a:tr>
              <a:tr h="328776">
                <a:tc>
                  <a:txBody>
                    <a:bodyPr/>
                    <a:lstStyle/>
                    <a:p>
                      <a:pPr algn="ctr"/>
                      <a:r>
                        <a:rPr lang="en-GB" dirty="0"/>
                        <a:t>Gene B</a:t>
                      </a:r>
                    </a:p>
                  </a:txBody>
                  <a:tcPr/>
                </a:tc>
                <a:tc>
                  <a:txBody>
                    <a:bodyPr/>
                    <a:lstStyle/>
                    <a:p>
                      <a:pPr algn="ctr"/>
                      <a:r>
                        <a:rPr lang="en-GB" dirty="0"/>
                        <a:t>3</a:t>
                      </a:r>
                    </a:p>
                  </a:txBody>
                  <a:tcPr/>
                </a:tc>
                <a:extLst>
                  <a:ext uri="{0D108BD9-81ED-4DB2-BD59-A6C34878D82A}">
                    <a16:rowId xmlns:a16="http://schemas.microsoft.com/office/drawing/2014/main" val="389462449"/>
                  </a:ext>
                </a:extLst>
              </a:tr>
              <a:tr h="328776">
                <a:tc>
                  <a:txBody>
                    <a:bodyPr/>
                    <a:lstStyle/>
                    <a:p>
                      <a:pPr algn="ctr"/>
                      <a:r>
                        <a:rPr lang="en-GB" dirty="0"/>
                        <a:t>Gene C</a:t>
                      </a:r>
                    </a:p>
                  </a:txBody>
                  <a:tcPr/>
                </a:tc>
                <a:tc>
                  <a:txBody>
                    <a:bodyPr/>
                    <a:lstStyle/>
                    <a:p>
                      <a:pPr algn="ctr"/>
                      <a:r>
                        <a:rPr lang="en-GB" dirty="0"/>
                        <a:t>9</a:t>
                      </a:r>
                    </a:p>
                  </a:txBody>
                  <a:tcPr/>
                </a:tc>
                <a:extLst>
                  <a:ext uri="{0D108BD9-81ED-4DB2-BD59-A6C34878D82A}">
                    <a16:rowId xmlns:a16="http://schemas.microsoft.com/office/drawing/2014/main" val="4089743007"/>
                  </a:ext>
                </a:extLst>
              </a:tr>
            </a:tbl>
          </a:graphicData>
        </a:graphic>
      </p:graphicFrame>
      <p:cxnSp>
        <p:nvCxnSpPr>
          <p:cNvPr id="53" name="Straight Arrow Connector 52">
            <a:extLst>
              <a:ext uri="{FF2B5EF4-FFF2-40B4-BE49-F238E27FC236}">
                <a16:creationId xmlns:a16="http://schemas.microsoft.com/office/drawing/2014/main" id="{B110435A-EC33-EB43-8E75-893A86657B6C}"/>
              </a:ext>
            </a:extLst>
          </p:cNvPr>
          <p:cNvCxnSpPr>
            <a:cxnSpLocks/>
          </p:cNvCxnSpPr>
          <p:nvPr/>
        </p:nvCxnSpPr>
        <p:spPr>
          <a:xfrm flipV="1">
            <a:off x="10389763" y="4081888"/>
            <a:ext cx="0" cy="546010"/>
          </a:xfrm>
          <a:prstGeom prst="straightConnector1">
            <a:avLst/>
          </a:prstGeom>
          <a:ln w="762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A5904F79-CEF5-6542-AC9D-40B6DE4CF19A}"/>
              </a:ext>
            </a:extLst>
          </p:cNvPr>
          <p:cNvSpPr txBox="1"/>
          <p:nvPr/>
        </p:nvSpPr>
        <p:spPr>
          <a:xfrm>
            <a:off x="9996268" y="3411888"/>
            <a:ext cx="631391" cy="461665"/>
          </a:xfrm>
          <a:prstGeom prst="rect">
            <a:avLst/>
          </a:prstGeom>
          <a:noFill/>
        </p:spPr>
        <p:txBody>
          <a:bodyPr wrap="none" rtlCol="0">
            <a:spAutoFit/>
          </a:bodyPr>
          <a:lstStyle/>
          <a:p>
            <a:r>
              <a:rPr lang="da-DK" sz="2400" b="1" dirty="0">
                <a:solidFill>
                  <a:schemeClr val="bg1">
                    <a:lumMod val="50000"/>
                  </a:schemeClr>
                </a:solidFill>
              </a:rPr>
              <a:t>.</a:t>
            </a:r>
            <a:r>
              <a:rPr lang="da-DK" sz="2400" b="1" dirty="0" err="1">
                <a:solidFill>
                  <a:schemeClr val="bg1">
                    <a:lumMod val="50000"/>
                  </a:schemeClr>
                </a:solidFill>
              </a:rPr>
              <a:t>tsv</a:t>
            </a:r>
            <a:endParaRPr lang="da-DK" sz="2400" b="1" dirty="0">
              <a:solidFill>
                <a:schemeClr val="bg1">
                  <a:lumMod val="50000"/>
                </a:schemeClr>
              </a:solidFill>
            </a:endParaRPr>
          </a:p>
        </p:txBody>
      </p:sp>
      <p:sp>
        <p:nvSpPr>
          <p:cNvPr id="55" name="Rectangle 54">
            <a:extLst>
              <a:ext uri="{FF2B5EF4-FFF2-40B4-BE49-F238E27FC236}">
                <a16:creationId xmlns:a16="http://schemas.microsoft.com/office/drawing/2014/main" id="{98F7D386-120E-D548-9EAD-CDBF2485225B}"/>
              </a:ext>
            </a:extLst>
          </p:cNvPr>
          <p:cNvSpPr/>
          <p:nvPr/>
        </p:nvSpPr>
        <p:spPr>
          <a:xfrm>
            <a:off x="9335501" y="993246"/>
            <a:ext cx="2128345" cy="3634652"/>
          </a:xfrm>
          <a:prstGeom prst="rect">
            <a:avLst/>
          </a:prstGeom>
          <a:solidFill>
            <a:srgbClr val="FFFFFF">
              <a:alpha val="8039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83" name="TextBox 82">
            <a:extLst>
              <a:ext uri="{FF2B5EF4-FFF2-40B4-BE49-F238E27FC236}">
                <a16:creationId xmlns:a16="http://schemas.microsoft.com/office/drawing/2014/main" id="{55F61683-84C7-3243-913A-14657EC78180}"/>
              </a:ext>
            </a:extLst>
          </p:cNvPr>
          <p:cNvSpPr txBox="1"/>
          <p:nvPr/>
        </p:nvSpPr>
        <p:spPr>
          <a:xfrm>
            <a:off x="7563762" y="3279305"/>
            <a:ext cx="1930639" cy="1384995"/>
          </a:xfrm>
          <a:prstGeom prst="rect">
            <a:avLst/>
          </a:prstGeom>
          <a:noFill/>
        </p:spPr>
        <p:txBody>
          <a:bodyPr wrap="square" rtlCol="0">
            <a:spAutoFit/>
          </a:bodyPr>
          <a:lstStyle/>
          <a:p>
            <a:r>
              <a:rPr lang="en-GB" sz="2800" b="1" dirty="0"/>
              <a:t>cleaned </a:t>
            </a:r>
          </a:p>
          <a:p>
            <a:r>
              <a:rPr lang="en-GB" sz="2800" b="1" dirty="0"/>
              <a:t>trimmed </a:t>
            </a:r>
          </a:p>
          <a:p>
            <a:r>
              <a:rPr lang="en-GB" sz="2800" b="1" dirty="0"/>
              <a:t>reads</a:t>
            </a:r>
          </a:p>
        </p:txBody>
      </p:sp>
      <p:grpSp>
        <p:nvGrpSpPr>
          <p:cNvPr id="17" name="Group 16">
            <a:extLst>
              <a:ext uri="{FF2B5EF4-FFF2-40B4-BE49-F238E27FC236}">
                <a16:creationId xmlns:a16="http://schemas.microsoft.com/office/drawing/2014/main" id="{4E8A5405-9FD4-FE01-2B2C-3244D8F582D0}"/>
              </a:ext>
            </a:extLst>
          </p:cNvPr>
          <p:cNvGrpSpPr/>
          <p:nvPr/>
        </p:nvGrpSpPr>
        <p:grpSpPr>
          <a:xfrm>
            <a:off x="7348149" y="1934431"/>
            <a:ext cx="1666305" cy="1258135"/>
            <a:chOff x="7358881" y="1655389"/>
            <a:chExt cx="1666305" cy="1258135"/>
          </a:xfrm>
        </p:grpSpPr>
        <p:grpSp>
          <p:nvGrpSpPr>
            <p:cNvPr id="84" name="Group 83">
              <a:extLst>
                <a:ext uri="{FF2B5EF4-FFF2-40B4-BE49-F238E27FC236}">
                  <a16:creationId xmlns:a16="http://schemas.microsoft.com/office/drawing/2014/main" id="{B2193D58-01A8-1F43-AEB9-54403B214334}"/>
                </a:ext>
              </a:extLst>
            </p:cNvPr>
            <p:cNvGrpSpPr/>
            <p:nvPr/>
          </p:nvGrpSpPr>
          <p:grpSpPr>
            <a:xfrm>
              <a:off x="7672416" y="2532489"/>
              <a:ext cx="1352770" cy="381035"/>
              <a:chOff x="3105102" y="2546199"/>
              <a:chExt cx="1058236" cy="280294"/>
            </a:xfrm>
          </p:grpSpPr>
          <p:sp>
            <p:nvSpPr>
              <p:cNvPr id="85" name="Rounded Rectangle 84">
                <a:extLst>
                  <a:ext uri="{FF2B5EF4-FFF2-40B4-BE49-F238E27FC236}">
                    <a16:creationId xmlns:a16="http://schemas.microsoft.com/office/drawing/2014/main" id="{0111FA76-6E70-1845-B45C-F06E86368BEA}"/>
                  </a:ext>
                </a:extLst>
              </p:cNvPr>
              <p:cNvSpPr/>
              <p:nvPr/>
            </p:nvSpPr>
            <p:spPr>
              <a:xfrm>
                <a:off x="3105102" y="2780773"/>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6" name="Rounded Rectangle 85">
                <a:extLst>
                  <a:ext uri="{FF2B5EF4-FFF2-40B4-BE49-F238E27FC236}">
                    <a16:creationId xmlns:a16="http://schemas.microsoft.com/office/drawing/2014/main" id="{CCD3EE03-9F36-CD4D-90D4-582705A6741B}"/>
                  </a:ext>
                </a:extLst>
              </p:cNvPr>
              <p:cNvSpPr/>
              <p:nvPr/>
            </p:nvSpPr>
            <p:spPr>
              <a:xfrm>
                <a:off x="3779249" y="2741800"/>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7" name="Rounded Rectangle 86">
                <a:extLst>
                  <a:ext uri="{FF2B5EF4-FFF2-40B4-BE49-F238E27FC236}">
                    <a16:creationId xmlns:a16="http://schemas.microsoft.com/office/drawing/2014/main" id="{4F94C129-F90B-784E-9EDF-3ACB935F90DE}"/>
                  </a:ext>
                </a:extLst>
              </p:cNvPr>
              <p:cNvSpPr/>
              <p:nvPr/>
            </p:nvSpPr>
            <p:spPr>
              <a:xfrm>
                <a:off x="3401343" y="2672099"/>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8" name="Rounded Rectangle 87">
                <a:extLst>
                  <a:ext uri="{FF2B5EF4-FFF2-40B4-BE49-F238E27FC236}">
                    <a16:creationId xmlns:a16="http://schemas.microsoft.com/office/drawing/2014/main" id="{75FFD051-E32B-5743-B050-A461403F417E}"/>
                  </a:ext>
                </a:extLst>
              </p:cNvPr>
              <p:cNvSpPr/>
              <p:nvPr/>
            </p:nvSpPr>
            <p:spPr>
              <a:xfrm>
                <a:off x="3797578" y="2621034"/>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9" name="Rounded Rectangle 88">
                <a:extLst>
                  <a:ext uri="{FF2B5EF4-FFF2-40B4-BE49-F238E27FC236}">
                    <a16:creationId xmlns:a16="http://schemas.microsoft.com/office/drawing/2014/main" id="{A6F5D176-2745-9348-AAFB-E193EA76D0F8}"/>
                  </a:ext>
                </a:extLst>
              </p:cNvPr>
              <p:cNvSpPr/>
              <p:nvPr/>
            </p:nvSpPr>
            <p:spPr>
              <a:xfrm>
                <a:off x="3442800" y="2546199"/>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90" name="TextBox 89">
              <a:extLst>
                <a:ext uri="{FF2B5EF4-FFF2-40B4-BE49-F238E27FC236}">
                  <a16:creationId xmlns:a16="http://schemas.microsoft.com/office/drawing/2014/main" id="{0234E67C-0EFA-5044-B589-2193D207FD85}"/>
                </a:ext>
              </a:extLst>
            </p:cNvPr>
            <p:cNvSpPr txBox="1"/>
            <p:nvPr/>
          </p:nvSpPr>
          <p:spPr>
            <a:xfrm>
              <a:off x="7358881" y="1655389"/>
              <a:ext cx="894540" cy="461665"/>
            </a:xfrm>
            <a:prstGeom prst="rect">
              <a:avLst/>
            </a:prstGeom>
            <a:noFill/>
          </p:spPr>
          <p:txBody>
            <a:bodyPr wrap="none" rtlCol="0">
              <a:spAutoFit/>
            </a:bodyPr>
            <a:lstStyle/>
            <a:p>
              <a:r>
                <a:rPr lang="en-GB" sz="2400" b="1" dirty="0">
                  <a:solidFill>
                    <a:schemeClr val="bg1">
                      <a:lumMod val="65000"/>
                    </a:schemeClr>
                  </a:solidFill>
                </a:rPr>
                <a:t>.</a:t>
              </a:r>
              <a:r>
                <a:rPr lang="en-GB" sz="2400" b="1" dirty="0" err="1">
                  <a:solidFill>
                    <a:schemeClr val="bg1">
                      <a:lumMod val="65000"/>
                    </a:schemeClr>
                  </a:solidFill>
                </a:rPr>
                <a:t>fastq</a:t>
              </a:r>
              <a:endParaRPr lang="en-GB" sz="2400" b="1" dirty="0">
                <a:solidFill>
                  <a:schemeClr val="bg1">
                    <a:lumMod val="65000"/>
                  </a:schemeClr>
                </a:solidFill>
              </a:endParaRPr>
            </a:p>
          </p:txBody>
        </p:sp>
      </p:grpSp>
      <p:grpSp>
        <p:nvGrpSpPr>
          <p:cNvPr id="10" name="Group 9">
            <a:extLst>
              <a:ext uri="{FF2B5EF4-FFF2-40B4-BE49-F238E27FC236}">
                <a16:creationId xmlns:a16="http://schemas.microsoft.com/office/drawing/2014/main" id="{9A2EEE58-6E7B-1F9A-AF8F-0AC79970AB53}"/>
              </a:ext>
            </a:extLst>
          </p:cNvPr>
          <p:cNvGrpSpPr/>
          <p:nvPr/>
        </p:nvGrpSpPr>
        <p:grpSpPr>
          <a:xfrm>
            <a:off x="2625329" y="1933439"/>
            <a:ext cx="1896365" cy="2768846"/>
            <a:chOff x="2560935" y="1654397"/>
            <a:chExt cx="1896365" cy="2768846"/>
          </a:xfrm>
        </p:grpSpPr>
        <p:sp>
          <p:nvSpPr>
            <p:cNvPr id="95" name="Rectangle 94">
              <a:extLst>
                <a:ext uri="{FF2B5EF4-FFF2-40B4-BE49-F238E27FC236}">
                  <a16:creationId xmlns:a16="http://schemas.microsoft.com/office/drawing/2014/main" id="{D39CD760-D614-EA4E-B2BE-997F4DF754B8}"/>
                </a:ext>
              </a:extLst>
            </p:cNvPr>
            <p:cNvSpPr/>
            <p:nvPr/>
          </p:nvSpPr>
          <p:spPr>
            <a:xfrm>
              <a:off x="2560935" y="1654397"/>
              <a:ext cx="1896365" cy="276884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96" name="TextBox 95">
              <a:extLst>
                <a:ext uri="{FF2B5EF4-FFF2-40B4-BE49-F238E27FC236}">
                  <a16:creationId xmlns:a16="http://schemas.microsoft.com/office/drawing/2014/main" id="{375346A1-AABE-C643-8444-8C4E93902928}"/>
                </a:ext>
              </a:extLst>
            </p:cNvPr>
            <p:cNvSpPr txBox="1"/>
            <p:nvPr/>
          </p:nvSpPr>
          <p:spPr>
            <a:xfrm>
              <a:off x="2935055" y="3301565"/>
              <a:ext cx="1350805" cy="954107"/>
            </a:xfrm>
            <a:prstGeom prst="rect">
              <a:avLst/>
            </a:prstGeom>
            <a:noFill/>
          </p:spPr>
          <p:txBody>
            <a:bodyPr wrap="square" rtlCol="0">
              <a:spAutoFit/>
            </a:bodyPr>
            <a:lstStyle/>
            <a:p>
              <a:r>
                <a:rPr lang="en-GB" sz="2800" b="1" dirty="0"/>
                <a:t>”raw”</a:t>
              </a:r>
            </a:p>
            <a:p>
              <a:r>
                <a:rPr lang="en-GB" sz="2800" b="1" dirty="0"/>
                <a:t>reads</a:t>
              </a:r>
            </a:p>
          </p:txBody>
        </p:sp>
        <p:sp>
          <p:nvSpPr>
            <p:cNvPr id="103" name="TextBox 102">
              <a:extLst>
                <a:ext uri="{FF2B5EF4-FFF2-40B4-BE49-F238E27FC236}">
                  <a16:creationId xmlns:a16="http://schemas.microsoft.com/office/drawing/2014/main" id="{1B815051-9D3D-C748-94A2-64786D3247F8}"/>
                </a:ext>
              </a:extLst>
            </p:cNvPr>
            <p:cNvSpPr txBox="1"/>
            <p:nvPr/>
          </p:nvSpPr>
          <p:spPr>
            <a:xfrm>
              <a:off x="2560935" y="1654397"/>
              <a:ext cx="894540" cy="461665"/>
            </a:xfrm>
            <a:prstGeom prst="rect">
              <a:avLst/>
            </a:prstGeom>
            <a:noFill/>
          </p:spPr>
          <p:txBody>
            <a:bodyPr wrap="none" rtlCol="0">
              <a:spAutoFit/>
            </a:bodyPr>
            <a:lstStyle/>
            <a:p>
              <a:r>
                <a:rPr lang="en-GB" sz="2400" b="1" dirty="0">
                  <a:solidFill>
                    <a:schemeClr val="bg1">
                      <a:lumMod val="65000"/>
                    </a:schemeClr>
                  </a:solidFill>
                </a:rPr>
                <a:t>.</a:t>
              </a:r>
              <a:r>
                <a:rPr lang="en-GB" sz="2400" b="1" dirty="0" err="1">
                  <a:solidFill>
                    <a:schemeClr val="bg1">
                      <a:lumMod val="65000"/>
                    </a:schemeClr>
                  </a:solidFill>
                </a:rPr>
                <a:t>fastq</a:t>
              </a:r>
              <a:endParaRPr lang="en-GB" sz="2400" b="1" dirty="0">
                <a:solidFill>
                  <a:schemeClr val="bg1">
                    <a:lumMod val="65000"/>
                  </a:schemeClr>
                </a:solidFill>
              </a:endParaRPr>
            </a:p>
          </p:txBody>
        </p:sp>
        <p:sp>
          <p:nvSpPr>
            <p:cNvPr id="57" name="Rounded Rectangle 56">
              <a:extLst>
                <a:ext uri="{FF2B5EF4-FFF2-40B4-BE49-F238E27FC236}">
                  <a16:creationId xmlns:a16="http://schemas.microsoft.com/office/drawing/2014/main" id="{FA78CE00-0BE9-FC45-965D-5E5518E56F25}"/>
                </a:ext>
              </a:extLst>
            </p:cNvPr>
            <p:cNvSpPr/>
            <p:nvPr/>
          </p:nvSpPr>
          <p:spPr>
            <a:xfrm>
              <a:off x="3435109" y="2735807"/>
              <a:ext cx="548265" cy="45720"/>
            </a:xfrm>
            <a:prstGeom prst="round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9" name="Rounded Rectangle 58">
              <a:extLst>
                <a:ext uri="{FF2B5EF4-FFF2-40B4-BE49-F238E27FC236}">
                  <a16:creationId xmlns:a16="http://schemas.microsoft.com/office/drawing/2014/main" id="{D8055514-9C64-8E49-B15A-384BF2194A56}"/>
                </a:ext>
              </a:extLst>
            </p:cNvPr>
            <p:cNvSpPr/>
            <p:nvPr/>
          </p:nvSpPr>
          <p:spPr>
            <a:xfrm>
              <a:off x="2803789" y="2788724"/>
              <a:ext cx="548265" cy="45720"/>
            </a:xfrm>
            <a:prstGeom prst="roundRect">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0" name="Rounded Rectangle 59">
              <a:extLst>
                <a:ext uri="{FF2B5EF4-FFF2-40B4-BE49-F238E27FC236}">
                  <a16:creationId xmlns:a16="http://schemas.microsoft.com/office/drawing/2014/main" id="{BE1703DB-4BF6-1A41-8E86-4891446A52A4}"/>
                </a:ext>
              </a:extLst>
            </p:cNvPr>
            <p:cNvSpPr/>
            <p:nvPr/>
          </p:nvSpPr>
          <p:spPr>
            <a:xfrm>
              <a:off x="3475753" y="2340783"/>
              <a:ext cx="548265" cy="45720"/>
            </a:xfrm>
            <a:prstGeom prst="round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 name="Rounded Rectangle 60">
              <a:extLst>
                <a:ext uri="{FF2B5EF4-FFF2-40B4-BE49-F238E27FC236}">
                  <a16:creationId xmlns:a16="http://schemas.microsoft.com/office/drawing/2014/main" id="{5164D69A-B44A-C047-B999-0B801511CA52}"/>
                </a:ext>
              </a:extLst>
            </p:cNvPr>
            <p:cNvSpPr/>
            <p:nvPr/>
          </p:nvSpPr>
          <p:spPr>
            <a:xfrm>
              <a:off x="3445399" y="2626729"/>
              <a:ext cx="548265" cy="45720"/>
            </a:xfrm>
            <a:prstGeom prst="roundRect">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Rounded Rectangle 62">
              <a:extLst>
                <a:ext uri="{FF2B5EF4-FFF2-40B4-BE49-F238E27FC236}">
                  <a16:creationId xmlns:a16="http://schemas.microsoft.com/office/drawing/2014/main" id="{72E30F05-B062-E049-A8B3-31338FCDCB9C}"/>
                </a:ext>
              </a:extLst>
            </p:cNvPr>
            <p:cNvSpPr/>
            <p:nvPr/>
          </p:nvSpPr>
          <p:spPr>
            <a:xfrm>
              <a:off x="3472874" y="2505963"/>
              <a:ext cx="548265" cy="45720"/>
            </a:xfrm>
            <a:prstGeom prst="roundRect">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4" name="Rounded Rectangle 63">
              <a:extLst>
                <a:ext uri="{FF2B5EF4-FFF2-40B4-BE49-F238E27FC236}">
                  <a16:creationId xmlns:a16="http://schemas.microsoft.com/office/drawing/2014/main" id="{2F6B7A7D-3D65-E940-9C5C-3D0F3B87AF5C}"/>
                </a:ext>
              </a:extLst>
            </p:cNvPr>
            <p:cNvSpPr/>
            <p:nvPr/>
          </p:nvSpPr>
          <p:spPr>
            <a:xfrm>
              <a:off x="2941071" y="2431128"/>
              <a:ext cx="548265" cy="45720"/>
            </a:xfrm>
            <a:prstGeom prst="roundRect">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tangle 14">
              <a:extLst>
                <a:ext uri="{FF2B5EF4-FFF2-40B4-BE49-F238E27FC236}">
                  <a16:creationId xmlns:a16="http://schemas.microsoft.com/office/drawing/2014/main" id="{906B5C52-4513-B543-B069-CB17686EB976}"/>
                </a:ext>
              </a:extLst>
            </p:cNvPr>
            <p:cNvSpPr/>
            <p:nvPr/>
          </p:nvSpPr>
          <p:spPr>
            <a:xfrm>
              <a:off x="3948104" y="2332489"/>
              <a:ext cx="337756" cy="623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04" name="Rectangle 103">
              <a:extLst>
                <a:ext uri="{FF2B5EF4-FFF2-40B4-BE49-F238E27FC236}">
                  <a16:creationId xmlns:a16="http://schemas.microsoft.com/office/drawing/2014/main" id="{22D8B413-28D9-DC42-A943-2D9A785E9A8A}"/>
                </a:ext>
              </a:extLst>
            </p:cNvPr>
            <p:cNvSpPr/>
            <p:nvPr/>
          </p:nvSpPr>
          <p:spPr>
            <a:xfrm>
              <a:off x="3183176" y="2332489"/>
              <a:ext cx="337756" cy="623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05" name="Rectangle 104">
              <a:extLst>
                <a:ext uri="{FF2B5EF4-FFF2-40B4-BE49-F238E27FC236}">
                  <a16:creationId xmlns:a16="http://schemas.microsoft.com/office/drawing/2014/main" id="{CDF8F240-3C2C-854F-944E-E05D15A09576}"/>
                </a:ext>
              </a:extLst>
            </p:cNvPr>
            <p:cNvSpPr/>
            <p:nvPr/>
          </p:nvSpPr>
          <p:spPr>
            <a:xfrm>
              <a:off x="3993664" y="2498141"/>
              <a:ext cx="337756" cy="623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06" name="Rectangle 105">
              <a:extLst>
                <a:ext uri="{FF2B5EF4-FFF2-40B4-BE49-F238E27FC236}">
                  <a16:creationId xmlns:a16="http://schemas.microsoft.com/office/drawing/2014/main" id="{B516FBF6-87E3-B042-893E-A38DD09373D8}"/>
                </a:ext>
              </a:extLst>
            </p:cNvPr>
            <p:cNvSpPr/>
            <p:nvPr/>
          </p:nvSpPr>
          <p:spPr>
            <a:xfrm>
              <a:off x="3952571" y="2728094"/>
              <a:ext cx="337756" cy="623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07" name="Rectangle 106">
              <a:extLst>
                <a:ext uri="{FF2B5EF4-FFF2-40B4-BE49-F238E27FC236}">
                  <a16:creationId xmlns:a16="http://schemas.microsoft.com/office/drawing/2014/main" id="{781ECFA3-0C02-C243-AADF-30886E072812}"/>
                </a:ext>
              </a:extLst>
            </p:cNvPr>
            <p:cNvSpPr/>
            <p:nvPr/>
          </p:nvSpPr>
          <p:spPr>
            <a:xfrm>
              <a:off x="3407022" y="2938948"/>
              <a:ext cx="337756" cy="623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08" name="Rectangle 107">
              <a:extLst>
                <a:ext uri="{FF2B5EF4-FFF2-40B4-BE49-F238E27FC236}">
                  <a16:creationId xmlns:a16="http://schemas.microsoft.com/office/drawing/2014/main" id="{B7319E8D-C263-1F4D-A454-FAB0DACCDF88}"/>
                </a:ext>
              </a:extLst>
            </p:cNvPr>
            <p:cNvSpPr/>
            <p:nvPr/>
          </p:nvSpPr>
          <p:spPr>
            <a:xfrm>
              <a:off x="3763283" y="2938948"/>
              <a:ext cx="337756" cy="623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09" name="Rectangle 108">
              <a:extLst>
                <a:ext uri="{FF2B5EF4-FFF2-40B4-BE49-F238E27FC236}">
                  <a16:creationId xmlns:a16="http://schemas.microsoft.com/office/drawing/2014/main" id="{B710AFDF-D07B-F740-BEC8-A3659D3A4ADE}"/>
                </a:ext>
              </a:extLst>
            </p:cNvPr>
            <p:cNvSpPr/>
            <p:nvPr/>
          </p:nvSpPr>
          <p:spPr>
            <a:xfrm>
              <a:off x="2903910" y="2601632"/>
              <a:ext cx="337756" cy="623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grpSp>
      <p:sp>
        <p:nvSpPr>
          <p:cNvPr id="110" name="TextBox 109">
            <a:extLst>
              <a:ext uri="{FF2B5EF4-FFF2-40B4-BE49-F238E27FC236}">
                <a16:creationId xmlns:a16="http://schemas.microsoft.com/office/drawing/2014/main" id="{B7AA0242-5EC6-A844-970D-6FF7D40E08EB}"/>
              </a:ext>
            </a:extLst>
          </p:cNvPr>
          <p:cNvSpPr txBox="1"/>
          <p:nvPr/>
        </p:nvSpPr>
        <p:spPr>
          <a:xfrm>
            <a:off x="4740804" y="1937867"/>
            <a:ext cx="2434449" cy="1938992"/>
          </a:xfrm>
          <a:prstGeom prst="rect">
            <a:avLst/>
          </a:prstGeom>
          <a:noFill/>
        </p:spPr>
        <p:txBody>
          <a:bodyPr wrap="none" rtlCol="0">
            <a:spAutoFit/>
          </a:bodyPr>
          <a:lstStyle/>
          <a:p>
            <a:r>
              <a:rPr lang="en-GB" sz="2400" b="1" dirty="0"/>
              <a:t>Remove:</a:t>
            </a:r>
          </a:p>
          <a:p>
            <a:r>
              <a:rPr lang="en-GB" sz="2400" b="1" dirty="0"/>
              <a:t>Adapters</a:t>
            </a:r>
          </a:p>
          <a:p>
            <a:r>
              <a:rPr lang="en-GB" sz="2400" b="1" dirty="0"/>
              <a:t>Low quality reads</a:t>
            </a:r>
          </a:p>
          <a:p>
            <a:r>
              <a:rPr lang="en-GB" sz="2400" b="1" dirty="0"/>
              <a:t>Poly-A tails</a:t>
            </a:r>
          </a:p>
          <a:p>
            <a:endParaRPr lang="en-GB" sz="2400" b="1" dirty="0">
              <a:solidFill>
                <a:schemeClr val="bg1">
                  <a:lumMod val="65000"/>
                </a:schemeClr>
              </a:solidFill>
            </a:endParaRPr>
          </a:p>
        </p:txBody>
      </p:sp>
      <p:cxnSp>
        <p:nvCxnSpPr>
          <p:cNvPr id="111" name="Straight Connector 110">
            <a:extLst>
              <a:ext uri="{FF2B5EF4-FFF2-40B4-BE49-F238E27FC236}">
                <a16:creationId xmlns:a16="http://schemas.microsoft.com/office/drawing/2014/main" id="{F26B0D26-8082-6542-8288-3F2715E29044}"/>
              </a:ext>
            </a:extLst>
          </p:cNvPr>
          <p:cNvCxnSpPr>
            <a:cxnSpLocks/>
          </p:cNvCxnSpPr>
          <p:nvPr/>
        </p:nvCxnSpPr>
        <p:spPr>
          <a:xfrm>
            <a:off x="4742977" y="3572497"/>
            <a:ext cx="1975668" cy="4076"/>
          </a:xfrm>
          <a:prstGeom prst="line">
            <a:avLst/>
          </a:prstGeom>
          <a:ln w="762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9" name="Rounded Rectangle 4">
            <a:extLst>
              <a:ext uri="{FF2B5EF4-FFF2-40B4-BE49-F238E27FC236}">
                <a16:creationId xmlns:a16="http://schemas.microsoft.com/office/drawing/2014/main" id="{7C38D84B-A842-9029-8FC5-9D8296796709}"/>
              </a:ext>
            </a:extLst>
          </p:cNvPr>
          <p:cNvSpPr/>
          <p:nvPr/>
        </p:nvSpPr>
        <p:spPr>
          <a:xfrm>
            <a:off x="312314" y="252101"/>
            <a:ext cx="3468754" cy="1570374"/>
          </a:xfrm>
          <a:prstGeom prst="round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4400" b="1" dirty="0"/>
              <a:t>Workflow </a:t>
            </a:r>
            <a:endParaRPr lang="en-US"/>
          </a:p>
          <a:p>
            <a:pPr algn="ctr"/>
            <a:r>
              <a:rPr lang="en-GB" sz="4400" b="1" dirty="0"/>
              <a:t>overview</a:t>
            </a:r>
            <a:endParaRPr lang="en-GB" dirty="0"/>
          </a:p>
        </p:txBody>
      </p:sp>
    </p:spTree>
    <p:extLst>
      <p:ext uri="{BB962C8B-B14F-4D97-AF65-F5344CB8AC3E}">
        <p14:creationId xmlns:p14="http://schemas.microsoft.com/office/powerpoint/2010/main" val="3513207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30A9B00-BB77-294C-9F64-4BF5A5B2F285}"/>
              </a:ext>
            </a:extLst>
          </p:cNvPr>
          <p:cNvSpPr>
            <a:spLocks noGrp="1"/>
          </p:cNvSpPr>
          <p:nvPr>
            <p:ph idx="1"/>
          </p:nvPr>
        </p:nvSpPr>
        <p:spPr>
          <a:xfrm>
            <a:off x="838200" y="1825625"/>
            <a:ext cx="10515600" cy="1083830"/>
          </a:xfrm>
        </p:spPr>
        <p:txBody>
          <a:bodyPr/>
          <a:lstStyle/>
          <a:p>
            <a:r>
              <a:rPr lang="en-GB" dirty="0"/>
              <a:t>Simple way to do some QC checks on raw sequence data</a:t>
            </a:r>
          </a:p>
          <a:p>
            <a:pPr lvl="1"/>
            <a:r>
              <a:rPr lang="en-GB" dirty="0"/>
              <a:t>Basic statistics, sequence quality and GC content, duplications, etc</a:t>
            </a:r>
          </a:p>
        </p:txBody>
      </p:sp>
      <p:sp>
        <p:nvSpPr>
          <p:cNvPr id="5" name="Rounded Rectangle 4">
            <a:extLst>
              <a:ext uri="{FF2B5EF4-FFF2-40B4-BE49-F238E27FC236}">
                <a16:creationId xmlns:a16="http://schemas.microsoft.com/office/drawing/2014/main" id="{4F37D880-EC04-7946-8897-F37A91C21BE4}"/>
              </a:ext>
            </a:extLst>
          </p:cNvPr>
          <p:cNvSpPr/>
          <p:nvPr/>
        </p:nvSpPr>
        <p:spPr>
          <a:xfrm>
            <a:off x="838200" y="528337"/>
            <a:ext cx="5800106" cy="892500"/>
          </a:xfrm>
          <a:prstGeom prst="round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4400" b="1" dirty="0"/>
              <a:t>Quality Control. </a:t>
            </a:r>
            <a:r>
              <a:rPr lang="en-GB" sz="4400" b="1" dirty="0" err="1"/>
              <a:t>FastQC</a:t>
            </a:r>
            <a:endParaRPr lang="en-GB" sz="4400" b="1" dirty="0"/>
          </a:p>
        </p:txBody>
      </p:sp>
      <p:pic>
        <p:nvPicPr>
          <p:cNvPr id="6" name="Picture 5">
            <a:extLst>
              <a:ext uri="{FF2B5EF4-FFF2-40B4-BE49-F238E27FC236}">
                <a16:creationId xmlns:a16="http://schemas.microsoft.com/office/drawing/2014/main" id="{29B23433-917E-024A-A3BE-282C362F1810}"/>
              </a:ext>
            </a:extLst>
          </p:cNvPr>
          <p:cNvPicPr>
            <a:picLocks noChangeAspect="1"/>
          </p:cNvPicPr>
          <p:nvPr/>
        </p:nvPicPr>
        <p:blipFill>
          <a:blip r:embed="rId3"/>
          <a:stretch>
            <a:fillRect/>
          </a:stretch>
        </p:blipFill>
        <p:spPr>
          <a:xfrm>
            <a:off x="756114" y="2964166"/>
            <a:ext cx="5012103" cy="3834842"/>
          </a:xfrm>
          <a:prstGeom prst="rect">
            <a:avLst/>
          </a:prstGeom>
        </p:spPr>
      </p:pic>
      <p:pic>
        <p:nvPicPr>
          <p:cNvPr id="7" name="Picture 6">
            <a:extLst>
              <a:ext uri="{FF2B5EF4-FFF2-40B4-BE49-F238E27FC236}">
                <a16:creationId xmlns:a16="http://schemas.microsoft.com/office/drawing/2014/main" id="{213789BE-E3EA-D844-AD86-DE1CADA49B5F}"/>
              </a:ext>
            </a:extLst>
          </p:cNvPr>
          <p:cNvPicPr>
            <a:picLocks noChangeAspect="1"/>
          </p:cNvPicPr>
          <p:nvPr/>
        </p:nvPicPr>
        <p:blipFill>
          <a:blip r:embed="rId4"/>
          <a:stretch>
            <a:fillRect/>
          </a:stretch>
        </p:blipFill>
        <p:spPr>
          <a:xfrm>
            <a:off x="6013125" y="2964166"/>
            <a:ext cx="5012104" cy="3821511"/>
          </a:xfrm>
          <a:prstGeom prst="rect">
            <a:avLst/>
          </a:prstGeom>
        </p:spPr>
      </p:pic>
      <p:sp>
        <p:nvSpPr>
          <p:cNvPr id="2" name="Slide Number Placeholder 2">
            <a:extLst>
              <a:ext uri="{FF2B5EF4-FFF2-40B4-BE49-F238E27FC236}">
                <a16:creationId xmlns:a16="http://schemas.microsoft.com/office/drawing/2014/main" id="{ABDEFE3F-E39E-0D81-E71E-F6C2A1A706ED}"/>
              </a:ext>
            </a:extLst>
          </p:cNvPr>
          <p:cNvSpPr>
            <a:spLocks noGrp="1"/>
          </p:cNvSpPr>
          <p:nvPr>
            <p:ph type="sldNum" sz="quarter" idx="12"/>
          </p:nvPr>
        </p:nvSpPr>
        <p:spPr>
          <a:xfrm>
            <a:off x="9297081" y="6414216"/>
            <a:ext cx="2743200" cy="365125"/>
          </a:xfrm>
        </p:spPr>
        <p:txBody>
          <a:bodyPr/>
          <a:lstStyle/>
          <a:p>
            <a:fld id="{FE1C72F9-1132-3C4A-93C5-CF217ED18781}" type="slidenum">
              <a:rPr lang="en-GB" smtClean="0"/>
              <a:t>18</a:t>
            </a:fld>
            <a:endParaRPr lang="en-GB" dirty="0"/>
          </a:p>
        </p:txBody>
      </p:sp>
    </p:spTree>
    <p:extLst>
      <p:ext uri="{BB962C8B-B14F-4D97-AF65-F5344CB8AC3E}">
        <p14:creationId xmlns:p14="http://schemas.microsoft.com/office/powerpoint/2010/main" val="3406291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C5AD6FD-99F6-5541-82CE-A64BD922913E}"/>
              </a:ext>
            </a:extLst>
          </p:cNvPr>
          <p:cNvSpPr>
            <a:spLocks noGrp="1"/>
          </p:cNvSpPr>
          <p:nvPr>
            <p:ph idx="1"/>
          </p:nvPr>
        </p:nvSpPr>
        <p:spPr>
          <a:xfrm>
            <a:off x="574748" y="2315445"/>
            <a:ext cx="4462363" cy="3188523"/>
          </a:xfrm>
        </p:spPr>
        <p:txBody>
          <a:bodyPr>
            <a:noAutofit/>
          </a:bodyPr>
          <a:lstStyle/>
          <a:p>
            <a:r>
              <a:rPr lang="en-GB" sz="2400" dirty="0"/>
              <a:t>Can help to clean your raw sequencing data</a:t>
            </a:r>
          </a:p>
          <a:p>
            <a:r>
              <a:rPr lang="en-GB" sz="2400" dirty="0"/>
              <a:t>Remove:</a:t>
            </a:r>
          </a:p>
          <a:p>
            <a:pPr lvl="1"/>
            <a:r>
              <a:rPr lang="en-GB" sz="2200" dirty="0"/>
              <a:t>Adapters</a:t>
            </a:r>
          </a:p>
          <a:p>
            <a:pPr lvl="1"/>
            <a:r>
              <a:rPr lang="en-GB" sz="2200" dirty="0"/>
              <a:t>Low-sequencing-quality bases</a:t>
            </a:r>
          </a:p>
          <a:p>
            <a:pPr lvl="1"/>
            <a:r>
              <a:rPr lang="en-GB" sz="2200" dirty="0"/>
              <a:t>Poly-A tails</a:t>
            </a:r>
          </a:p>
        </p:txBody>
      </p:sp>
      <p:sp>
        <p:nvSpPr>
          <p:cNvPr id="5" name="Rounded Rectangle 4">
            <a:extLst>
              <a:ext uri="{FF2B5EF4-FFF2-40B4-BE49-F238E27FC236}">
                <a16:creationId xmlns:a16="http://schemas.microsoft.com/office/drawing/2014/main" id="{C766ACFD-8E31-F447-9E3E-32DCF822FAA4}"/>
              </a:ext>
            </a:extLst>
          </p:cNvPr>
          <p:cNvSpPr/>
          <p:nvPr/>
        </p:nvSpPr>
        <p:spPr>
          <a:xfrm>
            <a:off x="838200" y="528337"/>
            <a:ext cx="5257800" cy="861076"/>
          </a:xfrm>
          <a:prstGeom prst="round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4400" b="1" dirty="0"/>
              <a:t> Trimming Read Ends</a:t>
            </a:r>
          </a:p>
        </p:txBody>
      </p:sp>
      <p:sp>
        <p:nvSpPr>
          <p:cNvPr id="6" name="TextBox 5">
            <a:extLst>
              <a:ext uri="{FF2B5EF4-FFF2-40B4-BE49-F238E27FC236}">
                <a16:creationId xmlns:a16="http://schemas.microsoft.com/office/drawing/2014/main" id="{6F364B63-CA64-9448-94CF-296F82EF5710}"/>
              </a:ext>
            </a:extLst>
          </p:cNvPr>
          <p:cNvSpPr txBox="1"/>
          <p:nvPr/>
        </p:nvSpPr>
        <p:spPr>
          <a:xfrm>
            <a:off x="2850533" y="4860340"/>
            <a:ext cx="1839414" cy="1569660"/>
          </a:xfrm>
          <a:prstGeom prst="rect">
            <a:avLst/>
          </a:prstGeom>
          <a:noFill/>
          <a:ln w="19050">
            <a:solidFill>
              <a:schemeClr val="tx1"/>
            </a:solidFill>
          </a:ln>
        </p:spPr>
        <p:txBody>
          <a:bodyPr wrap="none" rtlCol="0">
            <a:spAutoFit/>
          </a:bodyPr>
          <a:lstStyle/>
          <a:p>
            <a:r>
              <a:rPr lang="en-GB" sz="2400" b="1" u="sng" dirty="0"/>
              <a:t>Tools</a:t>
            </a:r>
          </a:p>
          <a:p>
            <a:r>
              <a:rPr lang="en-GB" sz="2400" dirty="0" err="1"/>
              <a:t>CutAdapt</a:t>
            </a:r>
            <a:endParaRPr lang="en-GB" sz="2400" dirty="0"/>
          </a:p>
          <a:p>
            <a:r>
              <a:rPr lang="en-GB" sz="2400" dirty="0" err="1"/>
              <a:t>TrimGalore</a:t>
            </a:r>
            <a:endParaRPr lang="en-GB" sz="2400" dirty="0"/>
          </a:p>
          <a:p>
            <a:r>
              <a:rPr lang="en-GB" sz="2400" dirty="0" err="1"/>
              <a:t>Trimmomatic</a:t>
            </a:r>
            <a:endParaRPr lang="en-GB" sz="2400" dirty="0"/>
          </a:p>
        </p:txBody>
      </p:sp>
      <p:pic>
        <p:nvPicPr>
          <p:cNvPr id="7" name="Picture 6">
            <a:extLst>
              <a:ext uri="{FF2B5EF4-FFF2-40B4-BE49-F238E27FC236}">
                <a16:creationId xmlns:a16="http://schemas.microsoft.com/office/drawing/2014/main" id="{C6DD5298-8751-624D-B5FE-41F8FB9D8803}"/>
              </a:ext>
            </a:extLst>
          </p:cNvPr>
          <p:cNvPicPr>
            <a:picLocks noChangeAspect="1"/>
          </p:cNvPicPr>
          <p:nvPr/>
        </p:nvPicPr>
        <p:blipFill rotWithShape="1">
          <a:blip r:embed="rId3"/>
          <a:srcRect l="4040" t="11055" b="7364"/>
          <a:stretch/>
        </p:blipFill>
        <p:spPr>
          <a:xfrm>
            <a:off x="5905850" y="4763255"/>
            <a:ext cx="5711402" cy="1650961"/>
          </a:xfrm>
          <a:prstGeom prst="rect">
            <a:avLst/>
          </a:prstGeom>
        </p:spPr>
      </p:pic>
      <p:sp>
        <p:nvSpPr>
          <p:cNvPr id="8" name="TextBox 7">
            <a:extLst>
              <a:ext uri="{FF2B5EF4-FFF2-40B4-BE49-F238E27FC236}">
                <a16:creationId xmlns:a16="http://schemas.microsoft.com/office/drawing/2014/main" id="{2FCB377B-0965-8E49-B199-3457D044197E}"/>
              </a:ext>
            </a:extLst>
          </p:cNvPr>
          <p:cNvSpPr txBox="1"/>
          <p:nvPr/>
        </p:nvSpPr>
        <p:spPr>
          <a:xfrm rot="5400000">
            <a:off x="11182187" y="3078838"/>
            <a:ext cx="1292405" cy="369332"/>
          </a:xfrm>
          <a:prstGeom prst="rect">
            <a:avLst/>
          </a:prstGeom>
          <a:noFill/>
        </p:spPr>
        <p:txBody>
          <a:bodyPr wrap="none" rtlCol="0">
            <a:spAutoFit/>
          </a:bodyPr>
          <a:lstStyle/>
          <a:p>
            <a:r>
              <a:rPr lang="en-GB" dirty="0" err="1"/>
              <a:t>Phred</a:t>
            </a:r>
            <a:r>
              <a:rPr lang="en-GB" dirty="0"/>
              <a:t> score</a:t>
            </a:r>
          </a:p>
        </p:txBody>
      </p:sp>
      <p:pic>
        <p:nvPicPr>
          <p:cNvPr id="9" name="Picture 8">
            <a:extLst>
              <a:ext uri="{FF2B5EF4-FFF2-40B4-BE49-F238E27FC236}">
                <a16:creationId xmlns:a16="http://schemas.microsoft.com/office/drawing/2014/main" id="{B8B78D19-E41B-B841-8BFD-07F08F3D3E1C}"/>
              </a:ext>
            </a:extLst>
          </p:cNvPr>
          <p:cNvPicPr>
            <a:picLocks noChangeAspect="1"/>
          </p:cNvPicPr>
          <p:nvPr/>
        </p:nvPicPr>
        <p:blipFill rotWithShape="1">
          <a:blip r:embed="rId4"/>
          <a:srcRect l="2771" b="8280"/>
          <a:stretch/>
        </p:blipFill>
        <p:spPr>
          <a:xfrm>
            <a:off x="5998128" y="2363040"/>
            <a:ext cx="5651792" cy="1650961"/>
          </a:xfrm>
          <a:prstGeom prst="rect">
            <a:avLst/>
          </a:prstGeom>
        </p:spPr>
      </p:pic>
      <p:sp>
        <p:nvSpPr>
          <p:cNvPr id="10" name="TextBox 9">
            <a:extLst>
              <a:ext uri="{FF2B5EF4-FFF2-40B4-BE49-F238E27FC236}">
                <a16:creationId xmlns:a16="http://schemas.microsoft.com/office/drawing/2014/main" id="{26B86B9E-16D0-E845-B7C1-D4D1C39487B8}"/>
              </a:ext>
            </a:extLst>
          </p:cNvPr>
          <p:cNvSpPr txBox="1"/>
          <p:nvPr/>
        </p:nvSpPr>
        <p:spPr>
          <a:xfrm>
            <a:off x="7405359" y="1993708"/>
            <a:ext cx="2643609" cy="369332"/>
          </a:xfrm>
          <a:prstGeom prst="rect">
            <a:avLst/>
          </a:prstGeom>
          <a:noFill/>
        </p:spPr>
        <p:txBody>
          <a:bodyPr wrap="none" rtlCol="0">
            <a:spAutoFit/>
          </a:bodyPr>
          <a:lstStyle/>
          <a:p>
            <a:r>
              <a:rPr lang="en-GB" dirty="0"/>
              <a:t>Mean Quality scores (raw)</a:t>
            </a:r>
          </a:p>
        </p:txBody>
      </p:sp>
      <p:sp>
        <p:nvSpPr>
          <p:cNvPr id="11" name="TextBox 10">
            <a:extLst>
              <a:ext uri="{FF2B5EF4-FFF2-40B4-BE49-F238E27FC236}">
                <a16:creationId xmlns:a16="http://schemas.microsoft.com/office/drawing/2014/main" id="{CAA118D8-AE05-6E4B-A823-0210F68C39AC}"/>
              </a:ext>
            </a:extLst>
          </p:cNvPr>
          <p:cNvSpPr txBox="1"/>
          <p:nvPr/>
        </p:nvSpPr>
        <p:spPr>
          <a:xfrm>
            <a:off x="6831384" y="4370173"/>
            <a:ext cx="4305859" cy="369332"/>
          </a:xfrm>
          <a:prstGeom prst="rect">
            <a:avLst/>
          </a:prstGeom>
          <a:noFill/>
        </p:spPr>
        <p:txBody>
          <a:bodyPr wrap="none" rtlCol="0">
            <a:spAutoFit/>
          </a:bodyPr>
          <a:lstStyle/>
          <a:p>
            <a:r>
              <a:rPr lang="en-GB" dirty="0"/>
              <a:t>Mean Quality scores (trimmed and cleaned)</a:t>
            </a:r>
          </a:p>
        </p:txBody>
      </p:sp>
      <p:sp>
        <p:nvSpPr>
          <p:cNvPr id="2" name="Slide Number Placeholder 2">
            <a:extLst>
              <a:ext uri="{FF2B5EF4-FFF2-40B4-BE49-F238E27FC236}">
                <a16:creationId xmlns:a16="http://schemas.microsoft.com/office/drawing/2014/main" id="{7E29E31B-E655-24DB-1EED-F6F285156FC9}"/>
              </a:ext>
            </a:extLst>
          </p:cNvPr>
          <p:cNvSpPr>
            <a:spLocks noGrp="1"/>
          </p:cNvSpPr>
          <p:nvPr>
            <p:ph type="sldNum" sz="quarter" idx="12"/>
          </p:nvPr>
        </p:nvSpPr>
        <p:spPr>
          <a:xfrm>
            <a:off x="9297081" y="6414216"/>
            <a:ext cx="2743200" cy="365125"/>
          </a:xfrm>
        </p:spPr>
        <p:txBody>
          <a:bodyPr/>
          <a:lstStyle/>
          <a:p>
            <a:fld id="{FE1C72F9-1132-3C4A-93C5-CF217ED18781}" type="slidenum">
              <a:rPr lang="en-GB" smtClean="0"/>
              <a:t>19</a:t>
            </a:fld>
            <a:endParaRPr lang="en-GB" dirty="0"/>
          </a:p>
        </p:txBody>
      </p:sp>
      <p:sp>
        <p:nvSpPr>
          <p:cNvPr id="4" name="TextBox 3">
            <a:extLst>
              <a:ext uri="{FF2B5EF4-FFF2-40B4-BE49-F238E27FC236}">
                <a16:creationId xmlns:a16="http://schemas.microsoft.com/office/drawing/2014/main" id="{CDB0FAA9-1419-91ED-3D81-A1E028C2C517}"/>
              </a:ext>
            </a:extLst>
          </p:cNvPr>
          <p:cNvSpPr txBox="1"/>
          <p:nvPr/>
        </p:nvSpPr>
        <p:spPr>
          <a:xfrm rot="5400000">
            <a:off x="11131235" y="5410314"/>
            <a:ext cx="1292405" cy="369332"/>
          </a:xfrm>
          <a:prstGeom prst="rect">
            <a:avLst/>
          </a:prstGeom>
          <a:noFill/>
        </p:spPr>
        <p:txBody>
          <a:bodyPr wrap="none" rtlCol="0">
            <a:spAutoFit/>
          </a:bodyPr>
          <a:lstStyle/>
          <a:p>
            <a:r>
              <a:rPr lang="en-GB" dirty="0" err="1"/>
              <a:t>Phred</a:t>
            </a:r>
            <a:r>
              <a:rPr lang="en-GB" dirty="0"/>
              <a:t> score</a:t>
            </a:r>
          </a:p>
        </p:txBody>
      </p:sp>
    </p:spTree>
    <p:extLst>
      <p:ext uri="{BB962C8B-B14F-4D97-AF65-F5344CB8AC3E}">
        <p14:creationId xmlns:p14="http://schemas.microsoft.com/office/powerpoint/2010/main" val="526505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p:bldP spid="10" grpId="0"/>
      <p:bldP spid="11" grpId="0"/>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8C7E69EB-FD69-DA4F-8774-0BB629876613}"/>
              </a:ext>
            </a:extLst>
          </p:cNvPr>
          <p:cNvSpPr/>
          <p:nvPr/>
        </p:nvSpPr>
        <p:spPr>
          <a:xfrm>
            <a:off x="4214220" y="4671947"/>
            <a:ext cx="2588277" cy="660832"/>
          </a:xfrm>
          <a:prstGeom prst="round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800" b="1" dirty="0"/>
              <a:t>Read</a:t>
            </a:r>
            <a:r>
              <a:rPr lang="en-GB" sz="2400" b="1" dirty="0"/>
              <a:t> </a:t>
            </a:r>
            <a:r>
              <a:rPr lang="en-GB" sz="2800" b="1" dirty="0"/>
              <a:t>alignment</a:t>
            </a:r>
            <a:endParaRPr lang="en-GB" sz="2400" b="1" dirty="0"/>
          </a:p>
        </p:txBody>
      </p:sp>
      <p:sp>
        <p:nvSpPr>
          <p:cNvPr id="2" name="Title 1">
            <a:extLst>
              <a:ext uri="{FF2B5EF4-FFF2-40B4-BE49-F238E27FC236}">
                <a16:creationId xmlns:a16="http://schemas.microsoft.com/office/drawing/2014/main" id="{7CF9F291-3B26-D940-99AE-899B36EE7340}"/>
              </a:ext>
            </a:extLst>
          </p:cNvPr>
          <p:cNvSpPr>
            <a:spLocks noGrp="1"/>
          </p:cNvSpPr>
          <p:nvPr>
            <p:ph type="title"/>
          </p:nvPr>
        </p:nvSpPr>
        <p:spPr>
          <a:xfrm>
            <a:off x="838200" y="365125"/>
            <a:ext cx="2323598" cy="1325563"/>
          </a:xfrm>
        </p:spPr>
        <p:txBody>
          <a:bodyPr>
            <a:normAutofit/>
          </a:bodyPr>
          <a:lstStyle/>
          <a:p>
            <a:r>
              <a:rPr lang="en-GB" dirty="0"/>
              <a:t>Overview</a:t>
            </a:r>
          </a:p>
        </p:txBody>
      </p:sp>
      <p:sp>
        <p:nvSpPr>
          <p:cNvPr id="4" name="Right Arrow 3">
            <a:extLst>
              <a:ext uri="{FF2B5EF4-FFF2-40B4-BE49-F238E27FC236}">
                <a16:creationId xmlns:a16="http://schemas.microsoft.com/office/drawing/2014/main" id="{EE34AB15-9C89-A54F-A429-6CCC97A298C3}"/>
              </a:ext>
            </a:extLst>
          </p:cNvPr>
          <p:cNvSpPr/>
          <p:nvPr/>
        </p:nvSpPr>
        <p:spPr>
          <a:xfrm rot="5400000">
            <a:off x="835739" y="3426962"/>
            <a:ext cx="5500873" cy="309575"/>
          </a:xfrm>
          <a:prstGeom prst="rightArrow">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ounded Rectangle 6">
            <a:extLst>
              <a:ext uri="{FF2B5EF4-FFF2-40B4-BE49-F238E27FC236}">
                <a16:creationId xmlns:a16="http://schemas.microsoft.com/office/drawing/2014/main" id="{38EDA69E-CD98-5548-982B-7612DFB13859}"/>
              </a:ext>
            </a:extLst>
          </p:cNvPr>
          <p:cNvSpPr/>
          <p:nvPr/>
        </p:nvSpPr>
        <p:spPr>
          <a:xfrm>
            <a:off x="4214725" y="703308"/>
            <a:ext cx="2030352" cy="660832"/>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800" b="1" dirty="0"/>
              <a:t>File formats</a:t>
            </a:r>
          </a:p>
        </p:txBody>
      </p:sp>
      <p:sp>
        <p:nvSpPr>
          <p:cNvPr id="10" name="Rounded Rectangle 9">
            <a:extLst>
              <a:ext uri="{FF2B5EF4-FFF2-40B4-BE49-F238E27FC236}">
                <a16:creationId xmlns:a16="http://schemas.microsoft.com/office/drawing/2014/main" id="{B363BFEA-8F6B-F044-8E71-7299415F0FCB}"/>
              </a:ext>
            </a:extLst>
          </p:cNvPr>
          <p:cNvSpPr/>
          <p:nvPr/>
        </p:nvSpPr>
        <p:spPr>
          <a:xfrm>
            <a:off x="4214220" y="3676573"/>
            <a:ext cx="3614421" cy="660832"/>
          </a:xfrm>
          <a:prstGeom prst="round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800" b="1" dirty="0"/>
              <a:t>Trimming and filtering</a:t>
            </a:r>
          </a:p>
        </p:txBody>
      </p:sp>
      <p:sp>
        <p:nvSpPr>
          <p:cNvPr id="14" name="Rounded Rectangle 13">
            <a:extLst>
              <a:ext uri="{FF2B5EF4-FFF2-40B4-BE49-F238E27FC236}">
                <a16:creationId xmlns:a16="http://schemas.microsoft.com/office/drawing/2014/main" id="{6F30CFD4-4321-E544-8652-07C769720747}"/>
              </a:ext>
            </a:extLst>
          </p:cNvPr>
          <p:cNvSpPr/>
          <p:nvPr/>
        </p:nvSpPr>
        <p:spPr>
          <a:xfrm>
            <a:off x="4214724" y="5678054"/>
            <a:ext cx="2913002" cy="660832"/>
          </a:xfrm>
          <a:prstGeom prst="round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800" b="1" dirty="0"/>
              <a:t>Read count tables</a:t>
            </a:r>
          </a:p>
        </p:txBody>
      </p:sp>
      <p:sp>
        <p:nvSpPr>
          <p:cNvPr id="3" name="Slide Number Placeholder 2">
            <a:extLst>
              <a:ext uri="{FF2B5EF4-FFF2-40B4-BE49-F238E27FC236}">
                <a16:creationId xmlns:a16="http://schemas.microsoft.com/office/drawing/2014/main" id="{2E40FBB5-F449-4048-9F9F-5A97604ECC89}"/>
              </a:ext>
            </a:extLst>
          </p:cNvPr>
          <p:cNvSpPr>
            <a:spLocks noGrp="1"/>
          </p:cNvSpPr>
          <p:nvPr>
            <p:ph type="sldNum" sz="quarter" idx="12"/>
          </p:nvPr>
        </p:nvSpPr>
        <p:spPr>
          <a:xfrm>
            <a:off x="9297081" y="6414216"/>
            <a:ext cx="2743200" cy="365125"/>
          </a:xfrm>
        </p:spPr>
        <p:txBody>
          <a:bodyPr/>
          <a:lstStyle/>
          <a:p>
            <a:fld id="{FE1C72F9-1132-3C4A-93C5-CF217ED18781}" type="slidenum">
              <a:rPr lang="en-GB" smtClean="0"/>
              <a:t>2</a:t>
            </a:fld>
            <a:endParaRPr lang="en-GB" dirty="0"/>
          </a:p>
        </p:txBody>
      </p:sp>
      <p:sp>
        <p:nvSpPr>
          <p:cNvPr id="11" name="Rounded Rectangle 10">
            <a:extLst>
              <a:ext uri="{FF2B5EF4-FFF2-40B4-BE49-F238E27FC236}">
                <a16:creationId xmlns:a16="http://schemas.microsoft.com/office/drawing/2014/main" id="{150546D8-D5F2-B04F-B7FD-08A8F783FF09}"/>
              </a:ext>
            </a:extLst>
          </p:cNvPr>
          <p:cNvSpPr/>
          <p:nvPr/>
        </p:nvSpPr>
        <p:spPr>
          <a:xfrm>
            <a:off x="9391337" y="4740338"/>
            <a:ext cx="2566308" cy="660832"/>
          </a:xfrm>
          <a:prstGeom prst="round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800" b="1" dirty="0"/>
              <a:t>Quality control</a:t>
            </a:r>
          </a:p>
        </p:txBody>
      </p:sp>
      <p:sp>
        <p:nvSpPr>
          <p:cNvPr id="6" name="Right Brace 5">
            <a:extLst>
              <a:ext uri="{FF2B5EF4-FFF2-40B4-BE49-F238E27FC236}">
                <a16:creationId xmlns:a16="http://schemas.microsoft.com/office/drawing/2014/main" id="{C6338B5D-ACD7-B849-8E5B-273DDD4D2B89}"/>
              </a:ext>
            </a:extLst>
          </p:cNvPr>
          <p:cNvSpPr/>
          <p:nvPr/>
        </p:nvSpPr>
        <p:spPr>
          <a:xfrm>
            <a:off x="8314436" y="3685788"/>
            <a:ext cx="677259" cy="2903976"/>
          </a:xfrm>
          <a:prstGeom prst="rightBrace">
            <a:avLst>
              <a:gd name="adj1" fmla="val 25868"/>
              <a:gd name="adj2" fmla="val 48656"/>
            </a:avLst>
          </a:prstGeom>
          <a:ln w="76200">
            <a:solidFill>
              <a:schemeClr val="tx2"/>
            </a:solidFill>
          </a:ln>
        </p:spPr>
        <p:style>
          <a:lnRef idx="2">
            <a:schemeClr val="dk1"/>
          </a:lnRef>
          <a:fillRef idx="0">
            <a:schemeClr val="dk1"/>
          </a:fillRef>
          <a:effectRef idx="1">
            <a:schemeClr val="dk1"/>
          </a:effectRef>
          <a:fontRef idx="minor">
            <a:schemeClr val="tx1"/>
          </a:fontRef>
        </p:style>
        <p:txBody>
          <a:bodyPr rtlCol="0" anchor="ctr"/>
          <a:lstStyle/>
          <a:p>
            <a:pPr algn="ctr"/>
            <a:endParaRPr lang="en-GB"/>
          </a:p>
        </p:txBody>
      </p:sp>
      <p:sp>
        <p:nvSpPr>
          <p:cNvPr id="8" name="Rounded Rectangle 6">
            <a:extLst>
              <a:ext uri="{FF2B5EF4-FFF2-40B4-BE49-F238E27FC236}">
                <a16:creationId xmlns:a16="http://schemas.microsoft.com/office/drawing/2014/main" id="{E2E3F594-35DE-9DE4-824B-7F1884046D55}"/>
              </a:ext>
            </a:extLst>
          </p:cNvPr>
          <p:cNvSpPr/>
          <p:nvPr/>
        </p:nvSpPr>
        <p:spPr>
          <a:xfrm>
            <a:off x="4214725" y="1690687"/>
            <a:ext cx="3221647" cy="671564"/>
          </a:xfrm>
          <a:prstGeom prst="round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GB" sz="2800" b="1" dirty="0"/>
              <a:t>Workflow overview</a:t>
            </a:r>
          </a:p>
        </p:txBody>
      </p:sp>
      <p:sp>
        <p:nvSpPr>
          <p:cNvPr id="9" name="Rounded Rectangle 6">
            <a:extLst>
              <a:ext uri="{FF2B5EF4-FFF2-40B4-BE49-F238E27FC236}">
                <a16:creationId xmlns:a16="http://schemas.microsoft.com/office/drawing/2014/main" id="{6581CA41-BA92-3D80-3C92-BDAB0369A355}"/>
              </a:ext>
            </a:extLst>
          </p:cNvPr>
          <p:cNvSpPr/>
          <p:nvPr/>
        </p:nvSpPr>
        <p:spPr>
          <a:xfrm>
            <a:off x="4214725" y="2688800"/>
            <a:ext cx="5250070" cy="660832"/>
          </a:xfrm>
          <a:prstGeom prst="round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GB" sz="2800" b="1" dirty="0"/>
              <a:t>Library prep and </a:t>
            </a:r>
            <a:r>
              <a:rPr lang="en-GB" sz="2800" b="1" dirty="0" err="1"/>
              <a:t>seq</a:t>
            </a:r>
            <a:r>
              <a:rPr lang="en-GB" sz="2800" b="1" dirty="0"/>
              <a:t> technology</a:t>
            </a:r>
            <a:endParaRPr lang="en-US" dirty="0" err="1"/>
          </a:p>
        </p:txBody>
      </p:sp>
    </p:spTree>
    <p:extLst>
      <p:ext uri="{BB962C8B-B14F-4D97-AF65-F5344CB8AC3E}">
        <p14:creationId xmlns:p14="http://schemas.microsoft.com/office/powerpoint/2010/main" val="42516052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FA15F52-A941-D647-98C8-791E5131171F}"/>
              </a:ext>
            </a:extLst>
          </p:cNvPr>
          <p:cNvSpPr/>
          <p:nvPr/>
        </p:nvSpPr>
        <p:spPr>
          <a:xfrm>
            <a:off x="2519822" y="1975199"/>
            <a:ext cx="1896365" cy="276884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59" name="Rectangle 58">
            <a:extLst>
              <a:ext uri="{FF2B5EF4-FFF2-40B4-BE49-F238E27FC236}">
                <a16:creationId xmlns:a16="http://schemas.microsoft.com/office/drawing/2014/main" id="{754BBF72-78F8-944B-9692-8AB824F7A3E7}"/>
              </a:ext>
            </a:extLst>
          </p:cNvPr>
          <p:cNvSpPr/>
          <p:nvPr/>
        </p:nvSpPr>
        <p:spPr>
          <a:xfrm>
            <a:off x="4882053" y="1975199"/>
            <a:ext cx="1896365" cy="276884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60" name="Rectangle 59">
            <a:extLst>
              <a:ext uri="{FF2B5EF4-FFF2-40B4-BE49-F238E27FC236}">
                <a16:creationId xmlns:a16="http://schemas.microsoft.com/office/drawing/2014/main" id="{6DD45351-E2D1-5447-B367-F90E6194039E}"/>
              </a:ext>
            </a:extLst>
          </p:cNvPr>
          <p:cNvSpPr/>
          <p:nvPr/>
        </p:nvSpPr>
        <p:spPr>
          <a:xfrm>
            <a:off x="7244285" y="1975199"/>
            <a:ext cx="1896365" cy="276884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p>
        </p:txBody>
      </p:sp>
      <p:sp>
        <p:nvSpPr>
          <p:cNvPr id="4" name="Slide Number Placeholder 3">
            <a:extLst>
              <a:ext uri="{FF2B5EF4-FFF2-40B4-BE49-F238E27FC236}">
                <a16:creationId xmlns:a16="http://schemas.microsoft.com/office/drawing/2014/main" id="{4EBB3AA9-A20E-E440-966C-9175198954C0}"/>
              </a:ext>
            </a:extLst>
          </p:cNvPr>
          <p:cNvSpPr>
            <a:spLocks noGrp="1"/>
          </p:cNvSpPr>
          <p:nvPr>
            <p:ph type="sldNum" sz="quarter" idx="12"/>
          </p:nvPr>
        </p:nvSpPr>
        <p:spPr/>
        <p:txBody>
          <a:bodyPr/>
          <a:lstStyle/>
          <a:p>
            <a:fld id="{488F6B55-2FBF-E645-B561-8271EEC5CE3D}" type="slidenum">
              <a:rPr lang="en-GB" smtClean="0"/>
              <a:t>20</a:t>
            </a:fld>
            <a:endParaRPr lang="en-GB"/>
          </a:p>
        </p:txBody>
      </p:sp>
      <p:sp>
        <p:nvSpPr>
          <p:cNvPr id="6" name="TextBox 5">
            <a:extLst>
              <a:ext uri="{FF2B5EF4-FFF2-40B4-BE49-F238E27FC236}">
                <a16:creationId xmlns:a16="http://schemas.microsoft.com/office/drawing/2014/main" id="{FA5A070E-C829-C349-B7C0-4E4EFAA9D2C2}"/>
              </a:ext>
            </a:extLst>
          </p:cNvPr>
          <p:cNvSpPr txBox="1"/>
          <p:nvPr/>
        </p:nvSpPr>
        <p:spPr>
          <a:xfrm>
            <a:off x="468794" y="3164443"/>
            <a:ext cx="1761188" cy="800219"/>
          </a:xfrm>
          <a:prstGeom prst="rect">
            <a:avLst/>
          </a:prstGeom>
          <a:noFill/>
        </p:spPr>
        <p:txBody>
          <a:bodyPr wrap="none" rtlCol="0">
            <a:spAutoFit/>
          </a:bodyPr>
          <a:lstStyle/>
          <a:p>
            <a:r>
              <a:rPr lang="en-GB" sz="2800" dirty="0"/>
              <a:t>Sequencer</a:t>
            </a:r>
          </a:p>
          <a:p>
            <a:r>
              <a:rPr lang="en-GB" dirty="0"/>
              <a:t>Produce images</a:t>
            </a:r>
          </a:p>
        </p:txBody>
      </p:sp>
      <p:pic>
        <p:nvPicPr>
          <p:cNvPr id="7" name="Picture 6">
            <a:extLst>
              <a:ext uri="{FF2B5EF4-FFF2-40B4-BE49-F238E27FC236}">
                <a16:creationId xmlns:a16="http://schemas.microsoft.com/office/drawing/2014/main" id="{D6B04C5F-759E-DF4F-A5DA-91192A294BC0}"/>
              </a:ext>
            </a:extLst>
          </p:cNvPr>
          <p:cNvPicPr>
            <a:picLocks noChangeAspect="1"/>
          </p:cNvPicPr>
          <p:nvPr/>
        </p:nvPicPr>
        <p:blipFill rotWithShape="1">
          <a:blip r:embed="rId3"/>
          <a:srcRect l="18732" t="689" r="17691" b="628"/>
          <a:stretch/>
        </p:blipFill>
        <p:spPr>
          <a:xfrm>
            <a:off x="668883" y="2153111"/>
            <a:ext cx="1155898" cy="1009463"/>
          </a:xfrm>
          <a:prstGeom prst="rect">
            <a:avLst/>
          </a:prstGeom>
        </p:spPr>
      </p:pic>
      <p:cxnSp>
        <p:nvCxnSpPr>
          <p:cNvPr id="11" name="Straight Connector 10">
            <a:extLst>
              <a:ext uri="{FF2B5EF4-FFF2-40B4-BE49-F238E27FC236}">
                <a16:creationId xmlns:a16="http://schemas.microsoft.com/office/drawing/2014/main" id="{05616AEC-4D71-4743-8FC5-301CDF1BFE5B}"/>
              </a:ext>
            </a:extLst>
          </p:cNvPr>
          <p:cNvCxnSpPr>
            <a:cxnSpLocks/>
            <a:endCxn id="16" idx="6"/>
          </p:cNvCxnSpPr>
          <p:nvPr/>
        </p:nvCxnSpPr>
        <p:spPr>
          <a:xfrm>
            <a:off x="914402" y="5061244"/>
            <a:ext cx="9635837" cy="19879"/>
          </a:xfrm>
          <a:prstGeom prst="line">
            <a:avLst/>
          </a:prstGeom>
          <a:ln w="762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237D2428-D085-4543-A98C-53E40F0C7FA8}"/>
              </a:ext>
            </a:extLst>
          </p:cNvPr>
          <p:cNvSpPr/>
          <p:nvPr/>
        </p:nvSpPr>
        <p:spPr>
          <a:xfrm>
            <a:off x="1116335" y="4895592"/>
            <a:ext cx="371061" cy="371061"/>
          </a:xfrm>
          <a:prstGeom prst="ellipse">
            <a:avLst/>
          </a:prstGeom>
          <a:solidFill>
            <a:schemeClr val="bg1"/>
          </a:solidFill>
          <a:ln w="762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p>
        </p:txBody>
      </p:sp>
      <p:sp>
        <p:nvSpPr>
          <p:cNvPr id="13" name="Oval 12">
            <a:extLst>
              <a:ext uri="{FF2B5EF4-FFF2-40B4-BE49-F238E27FC236}">
                <a16:creationId xmlns:a16="http://schemas.microsoft.com/office/drawing/2014/main" id="{477BF9EA-5B31-CB46-877E-B618359E98F3}"/>
              </a:ext>
            </a:extLst>
          </p:cNvPr>
          <p:cNvSpPr/>
          <p:nvPr/>
        </p:nvSpPr>
        <p:spPr>
          <a:xfrm>
            <a:off x="3316989" y="4895592"/>
            <a:ext cx="371061" cy="371061"/>
          </a:xfrm>
          <a:prstGeom prst="ellipse">
            <a:avLst/>
          </a:prstGeom>
          <a:solidFill>
            <a:schemeClr val="bg1"/>
          </a:solidFill>
          <a:ln w="762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4" name="Oval 13">
            <a:extLst>
              <a:ext uri="{FF2B5EF4-FFF2-40B4-BE49-F238E27FC236}">
                <a16:creationId xmlns:a16="http://schemas.microsoft.com/office/drawing/2014/main" id="{2A175CE1-3979-F84D-8A78-7A7C14A1346B}"/>
              </a:ext>
            </a:extLst>
          </p:cNvPr>
          <p:cNvSpPr/>
          <p:nvPr/>
        </p:nvSpPr>
        <p:spPr>
          <a:xfrm>
            <a:off x="5675063" y="4895592"/>
            <a:ext cx="371061" cy="371061"/>
          </a:xfrm>
          <a:prstGeom prst="ellipse">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6" name="Oval 15">
            <a:extLst>
              <a:ext uri="{FF2B5EF4-FFF2-40B4-BE49-F238E27FC236}">
                <a16:creationId xmlns:a16="http://schemas.microsoft.com/office/drawing/2014/main" id="{C8AC5B63-E8A0-834F-A0D5-B118590BE3E5}"/>
              </a:ext>
            </a:extLst>
          </p:cNvPr>
          <p:cNvSpPr/>
          <p:nvPr/>
        </p:nvSpPr>
        <p:spPr>
          <a:xfrm>
            <a:off x="10179178" y="4895592"/>
            <a:ext cx="371061" cy="371061"/>
          </a:xfrm>
          <a:prstGeom prst="ellipse">
            <a:avLst/>
          </a:prstGeom>
          <a:solidFill>
            <a:schemeClr val="bg1"/>
          </a:solidFill>
          <a:ln w="762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0" name="TextBox 19">
            <a:extLst>
              <a:ext uri="{FF2B5EF4-FFF2-40B4-BE49-F238E27FC236}">
                <a16:creationId xmlns:a16="http://schemas.microsoft.com/office/drawing/2014/main" id="{FC32F1B4-2227-C344-9B13-70DCC0B8D913}"/>
              </a:ext>
            </a:extLst>
          </p:cNvPr>
          <p:cNvSpPr txBox="1"/>
          <p:nvPr/>
        </p:nvSpPr>
        <p:spPr>
          <a:xfrm>
            <a:off x="3078452" y="5362102"/>
            <a:ext cx="952505" cy="892552"/>
          </a:xfrm>
          <a:prstGeom prst="rect">
            <a:avLst/>
          </a:prstGeom>
          <a:noFill/>
        </p:spPr>
        <p:txBody>
          <a:bodyPr wrap="none" rtlCol="0">
            <a:spAutoFit/>
          </a:bodyPr>
          <a:lstStyle/>
          <a:p>
            <a:r>
              <a:rPr lang="en-GB" sz="2800" dirty="0"/>
              <a:t>TRIM</a:t>
            </a:r>
          </a:p>
          <a:p>
            <a:r>
              <a:rPr lang="en-GB" sz="2400" dirty="0"/>
              <a:t>reads</a:t>
            </a:r>
          </a:p>
        </p:txBody>
      </p:sp>
      <p:sp>
        <p:nvSpPr>
          <p:cNvPr id="21" name="TextBox 20">
            <a:extLst>
              <a:ext uri="{FF2B5EF4-FFF2-40B4-BE49-F238E27FC236}">
                <a16:creationId xmlns:a16="http://schemas.microsoft.com/office/drawing/2014/main" id="{1A64DBF5-CE8F-3048-8FA7-A32C9A34F3B1}"/>
              </a:ext>
            </a:extLst>
          </p:cNvPr>
          <p:cNvSpPr txBox="1"/>
          <p:nvPr/>
        </p:nvSpPr>
        <p:spPr>
          <a:xfrm>
            <a:off x="5343762" y="5362102"/>
            <a:ext cx="1739643" cy="892552"/>
          </a:xfrm>
          <a:prstGeom prst="rect">
            <a:avLst/>
          </a:prstGeom>
          <a:noFill/>
        </p:spPr>
        <p:txBody>
          <a:bodyPr wrap="none" rtlCol="0">
            <a:spAutoFit/>
          </a:bodyPr>
          <a:lstStyle/>
          <a:p>
            <a:r>
              <a:rPr lang="en-GB" sz="2800" b="1" dirty="0"/>
              <a:t>ALIGN</a:t>
            </a:r>
          </a:p>
          <a:p>
            <a:r>
              <a:rPr lang="en-GB" sz="2400" b="1" dirty="0"/>
              <a:t>to reference</a:t>
            </a:r>
            <a:endParaRPr lang="en-GB" sz="1400" b="1" dirty="0"/>
          </a:p>
        </p:txBody>
      </p:sp>
      <p:sp>
        <p:nvSpPr>
          <p:cNvPr id="24" name="TextBox 23">
            <a:extLst>
              <a:ext uri="{FF2B5EF4-FFF2-40B4-BE49-F238E27FC236}">
                <a16:creationId xmlns:a16="http://schemas.microsoft.com/office/drawing/2014/main" id="{7EAFBB53-B774-2E4C-A650-BFB071E65E03}"/>
              </a:ext>
            </a:extLst>
          </p:cNvPr>
          <p:cNvSpPr txBox="1"/>
          <p:nvPr/>
        </p:nvSpPr>
        <p:spPr>
          <a:xfrm>
            <a:off x="508346" y="5362102"/>
            <a:ext cx="1587038" cy="892552"/>
          </a:xfrm>
          <a:prstGeom prst="rect">
            <a:avLst/>
          </a:prstGeom>
          <a:noFill/>
        </p:spPr>
        <p:txBody>
          <a:bodyPr wrap="none" rtlCol="0">
            <a:spAutoFit/>
          </a:bodyPr>
          <a:lstStyle/>
          <a:p>
            <a:r>
              <a:rPr lang="en-GB" sz="2800" dirty="0"/>
              <a:t>CONVERT</a:t>
            </a:r>
          </a:p>
          <a:p>
            <a:r>
              <a:rPr lang="en-GB" sz="2400" dirty="0"/>
              <a:t>to text files</a:t>
            </a:r>
          </a:p>
        </p:txBody>
      </p:sp>
      <p:sp>
        <p:nvSpPr>
          <p:cNvPr id="25" name="Oval 24">
            <a:extLst>
              <a:ext uri="{FF2B5EF4-FFF2-40B4-BE49-F238E27FC236}">
                <a16:creationId xmlns:a16="http://schemas.microsoft.com/office/drawing/2014/main" id="{A8FFAB87-346A-FF41-B22F-F39F526D4A59}"/>
              </a:ext>
            </a:extLst>
          </p:cNvPr>
          <p:cNvSpPr/>
          <p:nvPr/>
        </p:nvSpPr>
        <p:spPr>
          <a:xfrm>
            <a:off x="8033137" y="4895592"/>
            <a:ext cx="371061" cy="371061"/>
          </a:xfrm>
          <a:prstGeom prst="ellipse">
            <a:avLst/>
          </a:prstGeom>
          <a:solidFill>
            <a:schemeClr val="bg1"/>
          </a:solidFill>
          <a:ln w="762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cxnSp>
        <p:nvCxnSpPr>
          <p:cNvPr id="32" name="Straight Arrow Connector 31">
            <a:extLst>
              <a:ext uri="{FF2B5EF4-FFF2-40B4-BE49-F238E27FC236}">
                <a16:creationId xmlns:a16="http://schemas.microsoft.com/office/drawing/2014/main" id="{7039B4FD-0014-A941-A076-9C3A242085C6}"/>
              </a:ext>
            </a:extLst>
          </p:cNvPr>
          <p:cNvCxnSpPr/>
          <p:nvPr/>
        </p:nvCxnSpPr>
        <p:spPr>
          <a:xfrm>
            <a:off x="1325217" y="4085258"/>
            <a:ext cx="0" cy="546010"/>
          </a:xfrm>
          <a:prstGeom prst="straightConnector1">
            <a:avLst/>
          </a:prstGeom>
          <a:ln w="762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45B5E982-492C-2942-918C-4162DB678DA3}"/>
              </a:ext>
            </a:extLst>
          </p:cNvPr>
          <p:cNvSpPr/>
          <p:nvPr/>
        </p:nvSpPr>
        <p:spPr>
          <a:xfrm>
            <a:off x="315310" y="1736035"/>
            <a:ext cx="2128345" cy="3040917"/>
          </a:xfrm>
          <a:prstGeom prst="rect">
            <a:avLst/>
          </a:prstGeom>
          <a:solidFill>
            <a:srgbClr val="FFFFFF">
              <a:alpha val="8039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7" name="Rectangle 26">
            <a:extLst>
              <a:ext uri="{FF2B5EF4-FFF2-40B4-BE49-F238E27FC236}">
                <a16:creationId xmlns:a16="http://schemas.microsoft.com/office/drawing/2014/main" id="{6D348D0F-7806-824C-B55A-95B5CAF6CFC2}"/>
              </a:ext>
            </a:extLst>
          </p:cNvPr>
          <p:cNvSpPr/>
          <p:nvPr/>
        </p:nvSpPr>
        <p:spPr>
          <a:xfrm>
            <a:off x="468794" y="5470726"/>
            <a:ext cx="4465364" cy="869361"/>
          </a:xfrm>
          <a:prstGeom prst="rect">
            <a:avLst/>
          </a:prstGeom>
          <a:solidFill>
            <a:srgbClr val="FFFFFF">
              <a:alpha val="8039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9" name="TextBox 28">
            <a:extLst>
              <a:ext uri="{FF2B5EF4-FFF2-40B4-BE49-F238E27FC236}">
                <a16:creationId xmlns:a16="http://schemas.microsoft.com/office/drawing/2014/main" id="{70692A88-77A9-5348-9B37-EB294815B81D}"/>
              </a:ext>
            </a:extLst>
          </p:cNvPr>
          <p:cNvSpPr txBox="1"/>
          <p:nvPr/>
        </p:nvSpPr>
        <p:spPr>
          <a:xfrm>
            <a:off x="9376007" y="1308143"/>
            <a:ext cx="1977401" cy="523220"/>
          </a:xfrm>
          <a:prstGeom prst="rect">
            <a:avLst/>
          </a:prstGeom>
          <a:noFill/>
        </p:spPr>
        <p:txBody>
          <a:bodyPr wrap="none" rtlCol="0">
            <a:spAutoFit/>
          </a:bodyPr>
          <a:lstStyle/>
          <a:p>
            <a:r>
              <a:rPr lang="en-GB" sz="2800" dirty="0"/>
              <a:t>counts table</a:t>
            </a:r>
          </a:p>
        </p:txBody>
      </p:sp>
      <p:graphicFrame>
        <p:nvGraphicFramePr>
          <p:cNvPr id="30" name="Table 29">
            <a:extLst>
              <a:ext uri="{FF2B5EF4-FFF2-40B4-BE49-F238E27FC236}">
                <a16:creationId xmlns:a16="http://schemas.microsoft.com/office/drawing/2014/main" id="{3306EC54-470F-E84C-B639-914B24AB4CFE}"/>
              </a:ext>
            </a:extLst>
          </p:cNvPr>
          <p:cNvGraphicFramePr>
            <a:graphicFrameLocks noGrp="1"/>
          </p:cNvGraphicFramePr>
          <p:nvPr/>
        </p:nvGraphicFramePr>
        <p:xfrm>
          <a:off x="9452174" y="1830199"/>
          <a:ext cx="1875178" cy="1463040"/>
        </p:xfrm>
        <a:graphic>
          <a:graphicData uri="http://schemas.openxmlformats.org/drawingml/2006/table">
            <a:tbl>
              <a:tblPr firstRow="1" bandRow="1">
                <a:tableStyleId>{F2DE63D5-997A-4646-A377-4702673A728D}</a:tableStyleId>
              </a:tblPr>
              <a:tblGrid>
                <a:gridCol w="937589">
                  <a:extLst>
                    <a:ext uri="{9D8B030D-6E8A-4147-A177-3AD203B41FA5}">
                      <a16:colId xmlns:a16="http://schemas.microsoft.com/office/drawing/2014/main" val="718993216"/>
                    </a:ext>
                  </a:extLst>
                </a:gridCol>
                <a:gridCol w="937589">
                  <a:extLst>
                    <a:ext uri="{9D8B030D-6E8A-4147-A177-3AD203B41FA5}">
                      <a16:colId xmlns:a16="http://schemas.microsoft.com/office/drawing/2014/main" val="4246443102"/>
                    </a:ext>
                  </a:extLst>
                </a:gridCol>
              </a:tblGrid>
              <a:tr h="328776">
                <a:tc>
                  <a:txBody>
                    <a:bodyPr/>
                    <a:lstStyle/>
                    <a:p>
                      <a:pPr algn="ctr"/>
                      <a:r>
                        <a:rPr lang="en-GB" dirty="0"/>
                        <a:t>Gene ID</a:t>
                      </a:r>
                    </a:p>
                  </a:txBody>
                  <a:tcPr/>
                </a:tc>
                <a:tc>
                  <a:txBody>
                    <a:bodyPr/>
                    <a:lstStyle/>
                    <a:p>
                      <a:pPr algn="ctr"/>
                      <a:r>
                        <a:rPr lang="en-GB" dirty="0"/>
                        <a:t>Counts</a:t>
                      </a:r>
                    </a:p>
                  </a:txBody>
                  <a:tcPr/>
                </a:tc>
                <a:extLst>
                  <a:ext uri="{0D108BD9-81ED-4DB2-BD59-A6C34878D82A}">
                    <a16:rowId xmlns:a16="http://schemas.microsoft.com/office/drawing/2014/main" val="810967668"/>
                  </a:ext>
                </a:extLst>
              </a:tr>
              <a:tr h="328776">
                <a:tc>
                  <a:txBody>
                    <a:bodyPr/>
                    <a:lstStyle/>
                    <a:p>
                      <a:pPr algn="ctr"/>
                      <a:r>
                        <a:rPr lang="en-GB" dirty="0"/>
                        <a:t>Gene A</a:t>
                      </a:r>
                    </a:p>
                  </a:txBody>
                  <a:tcPr/>
                </a:tc>
                <a:tc>
                  <a:txBody>
                    <a:bodyPr/>
                    <a:lstStyle/>
                    <a:p>
                      <a:pPr algn="ctr"/>
                      <a:r>
                        <a:rPr lang="en-GB" dirty="0"/>
                        <a:t>5</a:t>
                      </a:r>
                    </a:p>
                  </a:txBody>
                  <a:tcPr/>
                </a:tc>
                <a:extLst>
                  <a:ext uri="{0D108BD9-81ED-4DB2-BD59-A6C34878D82A}">
                    <a16:rowId xmlns:a16="http://schemas.microsoft.com/office/drawing/2014/main" val="3753006133"/>
                  </a:ext>
                </a:extLst>
              </a:tr>
              <a:tr h="328776">
                <a:tc>
                  <a:txBody>
                    <a:bodyPr/>
                    <a:lstStyle/>
                    <a:p>
                      <a:pPr algn="ctr"/>
                      <a:r>
                        <a:rPr lang="en-GB" dirty="0"/>
                        <a:t>Gene B</a:t>
                      </a:r>
                    </a:p>
                  </a:txBody>
                  <a:tcPr/>
                </a:tc>
                <a:tc>
                  <a:txBody>
                    <a:bodyPr/>
                    <a:lstStyle/>
                    <a:p>
                      <a:pPr algn="ctr"/>
                      <a:r>
                        <a:rPr lang="en-GB" dirty="0"/>
                        <a:t>3</a:t>
                      </a:r>
                    </a:p>
                  </a:txBody>
                  <a:tcPr/>
                </a:tc>
                <a:extLst>
                  <a:ext uri="{0D108BD9-81ED-4DB2-BD59-A6C34878D82A}">
                    <a16:rowId xmlns:a16="http://schemas.microsoft.com/office/drawing/2014/main" val="389462449"/>
                  </a:ext>
                </a:extLst>
              </a:tr>
              <a:tr h="328776">
                <a:tc>
                  <a:txBody>
                    <a:bodyPr/>
                    <a:lstStyle/>
                    <a:p>
                      <a:pPr algn="ctr"/>
                      <a:r>
                        <a:rPr lang="en-GB" dirty="0"/>
                        <a:t>Gene C</a:t>
                      </a:r>
                    </a:p>
                  </a:txBody>
                  <a:tcPr/>
                </a:tc>
                <a:tc>
                  <a:txBody>
                    <a:bodyPr/>
                    <a:lstStyle/>
                    <a:p>
                      <a:pPr algn="ctr"/>
                      <a:r>
                        <a:rPr lang="en-GB" dirty="0"/>
                        <a:t>9</a:t>
                      </a:r>
                    </a:p>
                  </a:txBody>
                  <a:tcPr/>
                </a:tc>
                <a:extLst>
                  <a:ext uri="{0D108BD9-81ED-4DB2-BD59-A6C34878D82A}">
                    <a16:rowId xmlns:a16="http://schemas.microsoft.com/office/drawing/2014/main" val="4089743007"/>
                  </a:ext>
                </a:extLst>
              </a:tr>
            </a:tbl>
          </a:graphicData>
        </a:graphic>
      </p:graphicFrame>
      <p:cxnSp>
        <p:nvCxnSpPr>
          <p:cNvPr id="31" name="Straight Arrow Connector 30">
            <a:extLst>
              <a:ext uri="{FF2B5EF4-FFF2-40B4-BE49-F238E27FC236}">
                <a16:creationId xmlns:a16="http://schemas.microsoft.com/office/drawing/2014/main" id="{946F4B6D-BCD0-6E4D-B8FE-DDFFDC93BD57}"/>
              </a:ext>
            </a:extLst>
          </p:cNvPr>
          <p:cNvCxnSpPr>
            <a:cxnSpLocks/>
          </p:cNvCxnSpPr>
          <p:nvPr/>
        </p:nvCxnSpPr>
        <p:spPr>
          <a:xfrm flipV="1">
            <a:off x="10389763" y="4081888"/>
            <a:ext cx="0" cy="546010"/>
          </a:xfrm>
          <a:prstGeom prst="straightConnector1">
            <a:avLst/>
          </a:prstGeom>
          <a:ln w="762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5F9725E5-5A8C-8545-A00F-792CD91EFFCE}"/>
              </a:ext>
            </a:extLst>
          </p:cNvPr>
          <p:cNvSpPr txBox="1"/>
          <p:nvPr/>
        </p:nvSpPr>
        <p:spPr>
          <a:xfrm>
            <a:off x="9996268" y="3411888"/>
            <a:ext cx="631391" cy="461665"/>
          </a:xfrm>
          <a:prstGeom prst="rect">
            <a:avLst/>
          </a:prstGeom>
          <a:noFill/>
        </p:spPr>
        <p:txBody>
          <a:bodyPr wrap="none" rtlCol="0">
            <a:spAutoFit/>
          </a:bodyPr>
          <a:lstStyle/>
          <a:p>
            <a:r>
              <a:rPr lang="da-DK" sz="2400" b="1" dirty="0">
                <a:solidFill>
                  <a:schemeClr val="bg1">
                    <a:lumMod val="50000"/>
                  </a:schemeClr>
                </a:solidFill>
              </a:rPr>
              <a:t>.</a:t>
            </a:r>
            <a:r>
              <a:rPr lang="da-DK" sz="2400" b="1" dirty="0" err="1">
                <a:solidFill>
                  <a:schemeClr val="bg1">
                    <a:lumMod val="50000"/>
                  </a:schemeClr>
                </a:solidFill>
              </a:rPr>
              <a:t>tsv</a:t>
            </a:r>
            <a:endParaRPr lang="da-DK" sz="2400" b="1" dirty="0">
              <a:solidFill>
                <a:schemeClr val="bg1">
                  <a:lumMod val="50000"/>
                </a:schemeClr>
              </a:solidFill>
            </a:endParaRPr>
          </a:p>
        </p:txBody>
      </p:sp>
      <p:sp>
        <p:nvSpPr>
          <p:cNvPr id="35" name="Rectangle 34">
            <a:extLst>
              <a:ext uri="{FF2B5EF4-FFF2-40B4-BE49-F238E27FC236}">
                <a16:creationId xmlns:a16="http://schemas.microsoft.com/office/drawing/2014/main" id="{89F1DA87-9797-474A-8C51-13C335AC139C}"/>
              </a:ext>
            </a:extLst>
          </p:cNvPr>
          <p:cNvSpPr/>
          <p:nvPr/>
        </p:nvSpPr>
        <p:spPr>
          <a:xfrm>
            <a:off x="9335501" y="993246"/>
            <a:ext cx="2128345" cy="3634652"/>
          </a:xfrm>
          <a:prstGeom prst="rect">
            <a:avLst/>
          </a:prstGeom>
          <a:solidFill>
            <a:srgbClr val="FFFFFF">
              <a:alpha val="8039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37" name="TextBox 36">
            <a:extLst>
              <a:ext uri="{FF2B5EF4-FFF2-40B4-BE49-F238E27FC236}">
                <a16:creationId xmlns:a16="http://schemas.microsoft.com/office/drawing/2014/main" id="{1E44CA0F-B09A-AB4F-AB61-BE004B81FF8F}"/>
              </a:ext>
            </a:extLst>
          </p:cNvPr>
          <p:cNvSpPr txBox="1"/>
          <p:nvPr/>
        </p:nvSpPr>
        <p:spPr>
          <a:xfrm>
            <a:off x="5000738" y="3105425"/>
            <a:ext cx="1761700" cy="954107"/>
          </a:xfrm>
          <a:prstGeom prst="rect">
            <a:avLst/>
          </a:prstGeom>
          <a:noFill/>
        </p:spPr>
        <p:txBody>
          <a:bodyPr wrap="square" rtlCol="0">
            <a:spAutoFit/>
          </a:bodyPr>
          <a:lstStyle/>
          <a:p>
            <a:r>
              <a:rPr lang="en-GB" sz="2800" dirty="0"/>
              <a:t>reference</a:t>
            </a:r>
          </a:p>
          <a:p>
            <a:r>
              <a:rPr lang="en-GB" sz="2800" dirty="0"/>
              <a:t>genome</a:t>
            </a:r>
          </a:p>
        </p:txBody>
      </p:sp>
      <p:sp>
        <p:nvSpPr>
          <p:cNvPr id="38" name="Rounded Rectangle 37">
            <a:extLst>
              <a:ext uri="{FF2B5EF4-FFF2-40B4-BE49-F238E27FC236}">
                <a16:creationId xmlns:a16="http://schemas.microsoft.com/office/drawing/2014/main" id="{86F2B06B-85C8-F441-A35D-BE7FD431B9E4}"/>
              </a:ext>
            </a:extLst>
          </p:cNvPr>
          <p:cNvSpPr/>
          <p:nvPr/>
        </p:nvSpPr>
        <p:spPr>
          <a:xfrm>
            <a:off x="5096133" y="2835143"/>
            <a:ext cx="1306267" cy="97684"/>
          </a:xfrm>
          <a:prstGeom prst="roundRect">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p>
        </p:txBody>
      </p:sp>
      <p:sp>
        <p:nvSpPr>
          <p:cNvPr id="39" name="TextBox 38">
            <a:extLst>
              <a:ext uri="{FF2B5EF4-FFF2-40B4-BE49-F238E27FC236}">
                <a16:creationId xmlns:a16="http://schemas.microsoft.com/office/drawing/2014/main" id="{DEA01BFF-6F9C-CC47-8923-CC558FD5E851}"/>
              </a:ext>
            </a:extLst>
          </p:cNvPr>
          <p:cNvSpPr txBox="1"/>
          <p:nvPr/>
        </p:nvSpPr>
        <p:spPr>
          <a:xfrm>
            <a:off x="4882053" y="1964467"/>
            <a:ext cx="882165" cy="461665"/>
          </a:xfrm>
          <a:prstGeom prst="rect">
            <a:avLst/>
          </a:prstGeom>
          <a:noFill/>
        </p:spPr>
        <p:txBody>
          <a:bodyPr wrap="none" rtlCol="0">
            <a:spAutoFit/>
          </a:bodyPr>
          <a:lstStyle/>
          <a:p>
            <a:r>
              <a:rPr lang="en-GB" sz="2400" b="1" dirty="0">
                <a:solidFill>
                  <a:schemeClr val="bg1">
                    <a:lumMod val="65000"/>
                  </a:schemeClr>
                </a:solidFill>
              </a:rPr>
              <a:t>.</a:t>
            </a:r>
            <a:r>
              <a:rPr lang="en-GB" sz="2400" b="1" dirty="0" err="1">
                <a:solidFill>
                  <a:schemeClr val="bg1">
                    <a:lumMod val="65000"/>
                  </a:schemeClr>
                </a:solidFill>
              </a:rPr>
              <a:t>fasta</a:t>
            </a:r>
            <a:endParaRPr lang="en-GB" sz="2400" b="1" dirty="0">
              <a:solidFill>
                <a:schemeClr val="bg1">
                  <a:lumMod val="65000"/>
                </a:schemeClr>
              </a:solidFill>
            </a:endParaRPr>
          </a:p>
        </p:txBody>
      </p:sp>
      <p:grpSp>
        <p:nvGrpSpPr>
          <p:cNvPr id="40" name="Group 39">
            <a:extLst>
              <a:ext uri="{FF2B5EF4-FFF2-40B4-BE49-F238E27FC236}">
                <a16:creationId xmlns:a16="http://schemas.microsoft.com/office/drawing/2014/main" id="{1F5C7306-462D-D941-8F31-5A2E9D1D9394}"/>
              </a:ext>
            </a:extLst>
          </p:cNvPr>
          <p:cNvGrpSpPr/>
          <p:nvPr/>
        </p:nvGrpSpPr>
        <p:grpSpPr>
          <a:xfrm>
            <a:off x="7439136" y="2583072"/>
            <a:ext cx="1506663" cy="349755"/>
            <a:chOff x="5181600" y="2077182"/>
            <a:chExt cx="1828800" cy="294432"/>
          </a:xfrm>
        </p:grpSpPr>
        <p:sp>
          <p:nvSpPr>
            <p:cNvPr id="41" name="Rounded Rectangle 40">
              <a:extLst>
                <a:ext uri="{FF2B5EF4-FFF2-40B4-BE49-F238E27FC236}">
                  <a16:creationId xmlns:a16="http://schemas.microsoft.com/office/drawing/2014/main" id="{3DD8B481-358E-D440-8B81-EB0153148284}"/>
                </a:ext>
              </a:extLst>
            </p:cNvPr>
            <p:cNvSpPr/>
            <p:nvPr/>
          </p:nvSpPr>
          <p:spPr>
            <a:xfrm>
              <a:off x="5181600" y="2294295"/>
              <a:ext cx="1828800" cy="77319"/>
            </a:xfrm>
            <a:prstGeom prst="roundRect">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dirty="0"/>
            </a:p>
          </p:txBody>
        </p:sp>
        <p:sp>
          <p:nvSpPr>
            <p:cNvPr id="42" name="Rounded Rectangle 41">
              <a:extLst>
                <a:ext uri="{FF2B5EF4-FFF2-40B4-BE49-F238E27FC236}">
                  <a16:creationId xmlns:a16="http://schemas.microsoft.com/office/drawing/2014/main" id="{EF095158-BB57-164F-BEA8-E4E234812AC9}"/>
                </a:ext>
              </a:extLst>
            </p:cNvPr>
            <p:cNvSpPr/>
            <p:nvPr/>
          </p:nvSpPr>
          <p:spPr>
            <a:xfrm>
              <a:off x="5266802" y="2229502"/>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p>
          </p:txBody>
        </p:sp>
        <p:sp>
          <p:nvSpPr>
            <p:cNvPr id="43" name="Rounded Rectangle 42">
              <a:extLst>
                <a:ext uri="{FF2B5EF4-FFF2-40B4-BE49-F238E27FC236}">
                  <a16:creationId xmlns:a16="http://schemas.microsoft.com/office/drawing/2014/main" id="{EB3A738B-0FE7-5140-90CD-231FFBBBB000}"/>
                </a:ext>
              </a:extLst>
            </p:cNvPr>
            <p:cNvSpPr/>
            <p:nvPr/>
          </p:nvSpPr>
          <p:spPr>
            <a:xfrm>
              <a:off x="6599904" y="2226128"/>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p>
          </p:txBody>
        </p:sp>
        <p:sp>
          <p:nvSpPr>
            <p:cNvPr id="44" name="Rounded Rectangle 43">
              <a:extLst>
                <a:ext uri="{FF2B5EF4-FFF2-40B4-BE49-F238E27FC236}">
                  <a16:creationId xmlns:a16="http://schemas.microsoft.com/office/drawing/2014/main" id="{62D9A516-0D42-8D4E-8657-809448AF4656}"/>
                </a:ext>
              </a:extLst>
            </p:cNvPr>
            <p:cNvSpPr/>
            <p:nvPr/>
          </p:nvSpPr>
          <p:spPr>
            <a:xfrm>
              <a:off x="5372911" y="2156429"/>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p>
          </p:txBody>
        </p:sp>
        <p:sp>
          <p:nvSpPr>
            <p:cNvPr id="45" name="Rounded Rectangle 44">
              <a:extLst>
                <a:ext uri="{FF2B5EF4-FFF2-40B4-BE49-F238E27FC236}">
                  <a16:creationId xmlns:a16="http://schemas.microsoft.com/office/drawing/2014/main" id="{A37ED696-0836-DB40-8B9B-CA57147E1B31}"/>
                </a:ext>
              </a:extLst>
            </p:cNvPr>
            <p:cNvSpPr/>
            <p:nvPr/>
          </p:nvSpPr>
          <p:spPr>
            <a:xfrm>
              <a:off x="6524926" y="2152018"/>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p>
          </p:txBody>
        </p:sp>
        <p:sp>
          <p:nvSpPr>
            <p:cNvPr id="46" name="Rounded Rectangle 45">
              <a:extLst>
                <a:ext uri="{FF2B5EF4-FFF2-40B4-BE49-F238E27FC236}">
                  <a16:creationId xmlns:a16="http://schemas.microsoft.com/office/drawing/2014/main" id="{4D49018E-DA1A-7245-8EC8-9AEB53B026D1}"/>
                </a:ext>
              </a:extLst>
            </p:cNvPr>
            <p:cNvSpPr/>
            <p:nvPr/>
          </p:nvSpPr>
          <p:spPr>
            <a:xfrm>
              <a:off x="5209093" y="2077182"/>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dirty="0"/>
            </a:p>
          </p:txBody>
        </p:sp>
      </p:grpSp>
      <p:sp>
        <p:nvSpPr>
          <p:cNvPr id="47" name="TextBox 46">
            <a:extLst>
              <a:ext uri="{FF2B5EF4-FFF2-40B4-BE49-F238E27FC236}">
                <a16:creationId xmlns:a16="http://schemas.microsoft.com/office/drawing/2014/main" id="{933F43C0-E52E-6849-8CC3-ECEB4369280D}"/>
              </a:ext>
            </a:extLst>
          </p:cNvPr>
          <p:cNvSpPr txBox="1"/>
          <p:nvPr/>
        </p:nvSpPr>
        <p:spPr>
          <a:xfrm>
            <a:off x="7439136" y="3105425"/>
            <a:ext cx="1698854" cy="954107"/>
          </a:xfrm>
          <a:prstGeom prst="rect">
            <a:avLst/>
          </a:prstGeom>
          <a:noFill/>
        </p:spPr>
        <p:txBody>
          <a:bodyPr wrap="square" rtlCol="0">
            <a:spAutoFit/>
          </a:bodyPr>
          <a:lstStyle/>
          <a:p>
            <a:r>
              <a:rPr lang="en-GB" sz="2800" dirty="0"/>
              <a:t>Aligned</a:t>
            </a:r>
          </a:p>
          <a:p>
            <a:r>
              <a:rPr lang="en-GB" sz="2800" dirty="0"/>
              <a:t>reads</a:t>
            </a:r>
          </a:p>
        </p:txBody>
      </p:sp>
      <p:sp>
        <p:nvSpPr>
          <p:cNvPr id="50" name="TextBox 49">
            <a:extLst>
              <a:ext uri="{FF2B5EF4-FFF2-40B4-BE49-F238E27FC236}">
                <a16:creationId xmlns:a16="http://schemas.microsoft.com/office/drawing/2014/main" id="{11632286-B007-C840-BBDF-3CE853780F77}"/>
              </a:ext>
            </a:extLst>
          </p:cNvPr>
          <p:cNvSpPr txBox="1"/>
          <p:nvPr/>
        </p:nvSpPr>
        <p:spPr>
          <a:xfrm>
            <a:off x="2724703" y="3105425"/>
            <a:ext cx="1930639" cy="1384995"/>
          </a:xfrm>
          <a:prstGeom prst="rect">
            <a:avLst/>
          </a:prstGeom>
          <a:noFill/>
        </p:spPr>
        <p:txBody>
          <a:bodyPr wrap="square" rtlCol="0">
            <a:spAutoFit/>
          </a:bodyPr>
          <a:lstStyle/>
          <a:p>
            <a:r>
              <a:rPr lang="en-GB" sz="2800" dirty="0"/>
              <a:t>cleaned </a:t>
            </a:r>
          </a:p>
          <a:p>
            <a:r>
              <a:rPr lang="en-GB" sz="2800" dirty="0"/>
              <a:t>trimmed </a:t>
            </a:r>
          </a:p>
          <a:p>
            <a:r>
              <a:rPr lang="en-GB" sz="2800" dirty="0"/>
              <a:t>reads</a:t>
            </a:r>
          </a:p>
        </p:txBody>
      </p:sp>
      <p:grpSp>
        <p:nvGrpSpPr>
          <p:cNvPr id="51" name="Group 50">
            <a:extLst>
              <a:ext uri="{FF2B5EF4-FFF2-40B4-BE49-F238E27FC236}">
                <a16:creationId xmlns:a16="http://schemas.microsoft.com/office/drawing/2014/main" id="{46723E80-85D5-FD47-B10F-1580111BB8AE}"/>
              </a:ext>
            </a:extLst>
          </p:cNvPr>
          <p:cNvGrpSpPr/>
          <p:nvPr/>
        </p:nvGrpSpPr>
        <p:grpSpPr>
          <a:xfrm>
            <a:off x="2833357" y="2551792"/>
            <a:ext cx="1352770" cy="381035"/>
            <a:chOff x="3105102" y="2546199"/>
            <a:chExt cx="1058236" cy="280294"/>
          </a:xfrm>
        </p:grpSpPr>
        <p:sp>
          <p:nvSpPr>
            <p:cNvPr id="52" name="Rounded Rectangle 51">
              <a:extLst>
                <a:ext uri="{FF2B5EF4-FFF2-40B4-BE49-F238E27FC236}">
                  <a16:creationId xmlns:a16="http://schemas.microsoft.com/office/drawing/2014/main" id="{48FB2C3C-B1C2-384E-B624-2D162672DADE}"/>
                </a:ext>
              </a:extLst>
            </p:cNvPr>
            <p:cNvSpPr/>
            <p:nvPr/>
          </p:nvSpPr>
          <p:spPr>
            <a:xfrm>
              <a:off x="3105102" y="2780773"/>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Rounded Rectangle 52">
              <a:extLst>
                <a:ext uri="{FF2B5EF4-FFF2-40B4-BE49-F238E27FC236}">
                  <a16:creationId xmlns:a16="http://schemas.microsoft.com/office/drawing/2014/main" id="{7EB8FD10-C08F-E64F-A083-C34CFA6E05BD}"/>
                </a:ext>
              </a:extLst>
            </p:cNvPr>
            <p:cNvSpPr/>
            <p:nvPr/>
          </p:nvSpPr>
          <p:spPr>
            <a:xfrm>
              <a:off x="3779249" y="2741800"/>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4" name="Rounded Rectangle 53">
              <a:extLst>
                <a:ext uri="{FF2B5EF4-FFF2-40B4-BE49-F238E27FC236}">
                  <a16:creationId xmlns:a16="http://schemas.microsoft.com/office/drawing/2014/main" id="{A70F4ED1-68A2-AD48-9030-C74C090FE635}"/>
                </a:ext>
              </a:extLst>
            </p:cNvPr>
            <p:cNvSpPr/>
            <p:nvPr/>
          </p:nvSpPr>
          <p:spPr>
            <a:xfrm>
              <a:off x="3401343" y="2672099"/>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5" name="Rounded Rectangle 54">
              <a:extLst>
                <a:ext uri="{FF2B5EF4-FFF2-40B4-BE49-F238E27FC236}">
                  <a16:creationId xmlns:a16="http://schemas.microsoft.com/office/drawing/2014/main" id="{0E2CC21E-8618-EB4B-89A7-E4223999E435}"/>
                </a:ext>
              </a:extLst>
            </p:cNvPr>
            <p:cNvSpPr/>
            <p:nvPr/>
          </p:nvSpPr>
          <p:spPr>
            <a:xfrm>
              <a:off x="3797578" y="2621034"/>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6" name="Rounded Rectangle 55">
              <a:extLst>
                <a:ext uri="{FF2B5EF4-FFF2-40B4-BE49-F238E27FC236}">
                  <a16:creationId xmlns:a16="http://schemas.microsoft.com/office/drawing/2014/main" id="{FBCEFDD8-9C2A-804E-871D-7A4705B58E79}"/>
                </a:ext>
              </a:extLst>
            </p:cNvPr>
            <p:cNvSpPr/>
            <p:nvPr/>
          </p:nvSpPr>
          <p:spPr>
            <a:xfrm>
              <a:off x="3442800" y="2546199"/>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57" name="TextBox 56">
            <a:extLst>
              <a:ext uri="{FF2B5EF4-FFF2-40B4-BE49-F238E27FC236}">
                <a16:creationId xmlns:a16="http://schemas.microsoft.com/office/drawing/2014/main" id="{FA26A5FD-FA20-C040-8CF1-19C021B10460}"/>
              </a:ext>
            </a:extLst>
          </p:cNvPr>
          <p:cNvSpPr txBox="1"/>
          <p:nvPr/>
        </p:nvSpPr>
        <p:spPr>
          <a:xfrm>
            <a:off x="2519822" y="1964467"/>
            <a:ext cx="894540" cy="461665"/>
          </a:xfrm>
          <a:prstGeom prst="rect">
            <a:avLst/>
          </a:prstGeom>
          <a:noFill/>
        </p:spPr>
        <p:txBody>
          <a:bodyPr wrap="none" rtlCol="0">
            <a:spAutoFit/>
          </a:bodyPr>
          <a:lstStyle/>
          <a:p>
            <a:r>
              <a:rPr lang="en-GB" sz="2400" b="1" dirty="0">
                <a:solidFill>
                  <a:schemeClr val="bg1">
                    <a:lumMod val="65000"/>
                  </a:schemeClr>
                </a:solidFill>
              </a:rPr>
              <a:t>.</a:t>
            </a:r>
            <a:r>
              <a:rPr lang="en-GB" sz="2400" b="1" dirty="0" err="1">
                <a:solidFill>
                  <a:schemeClr val="bg1">
                    <a:lumMod val="65000"/>
                  </a:schemeClr>
                </a:solidFill>
              </a:rPr>
              <a:t>fastq</a:t>
            </a:r>
            <a:endParaRPr lang="en-GB" sz="2400" b="1" dirty="0">
              <a:solidFill>
                <a:schemeClr val="bg1">
                  <a:lumMod val="65000"/>
                </a:schemeClr>
              </a:solidFill>
            </a:endParaRPr>
          </a:p>
        </p:txBody>
      </p:sp>
      <p:sp>
        <p:nvSpPr>
          <p:cNvPr id="58" name="TextBox 57">
            <a:extLst>
              <a:ext uri="{FF2B5EF4-FFF2-40B4-BE49-F238E27FC236}">
                <a16:creationId xmlns:a16="http://schemas.microsoft.com/office/drawing/2014/main" id="{FB9C8F3D-FB6F-5B48-9733-A042879FBB37}"/>
              </a:ext>
            </a:extLst>
          </p:cNvPr>
          <p:cNvSpPr txBox="1"/>
          <p:nvPr/>
        </p:nvSpPr>
        <p:spPr>
          <a:xfrm>
            <a:off x="7244285" y="1975199"/>
            <a:ext cx="1703928" cy="461665"/>
          </a:xfrm>
          <a:prstGeom prst="rect">
            <a:avLst/>
          </a:prstGeom>
          <a:noFill/>
        </p:spPr>
        <p:txBody>
          <a:bodyPr wrap="none" rtlCol="0">
            <a:spAutoFit/>
          </a:bodyPr>
          <a:lstStyle/>
          <a:p>
            <a:r>
              <a:rPr lang="en-GB" sz="2400" b="1" dirty="0">
                <a:solidFill>
                  <a:schemeClr val="bg1">
                    <a:lumMod val="65000"/>
                  </a:schemeClr>
                </a:solidFill>
              </a:rPr>
              <a:t>.BAM/.SAM</a:t>
            </a:r>
          </a:p>
        </p:txBody>
      </p:sp>
      <p:sp>
        <p:nvSpPr>
          <p:cNvPr id="3" name="Plus 2">
            <a:extLst>
              <a:ext uri="{FF2B5EF4-FFF2-40B4-BE49-F238E27FC236}">
                <a16:creationId xmlns:a16="http://schemas.microsoft.com/office/drawing/2014/main" id="{85B22618-A171-E642-877F-92BF24ADBD0A}"/>
              </a:ext>
            </a:extLst>
          </p:cNvPr>
          <p:cNvSpPr/>
          <p:nvPr/>
        </p:nvSpPr>
        <p:spPr>
          <a:xfrm>
            <a:off x="4397547" y="3231694"/>
            <a:ext cx="487166" cy="487166"/>
          </a:xfrm>
          <a:prstGeom prst="mathPlus">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5" name="Equal 14">
            <a:extLst>
              <a:ext uri="{FF2B5EF4-FFF2-40B4-BE49-F238E27FC236}">
                <a16:creationId xmlns:a16="http://schemas.microsoft.com/office/drawing/2014/main" id="{730728AB-ADEF-5B40-8764-993AA628EDB7}"/>
              </a:ext>
            </a:extLst>
          </p:cNvPr>
          <p:cNvSpPr/>
          <p:nvPr/>
        </p:nvSpPr>
        <p:spPr>
          <a:xfrm>
            <a:off x="6778418" y="3257887"/>
            <a:ext cx="465867" cy="477053"/>
          </a:xfrm>
          <a:prstGeom prst="mathEqual">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schemeClr val="tx1"/>
              </a:solidFill>
            </a:endParaRPr>
          </a:p>
        </p:txBody>
      </p:sp>
      <p:sp>
        <p:nvSpPr>
          <p:cNvPr id="17" name="Rounded Rectangle 4">
            <a:extLst>
              <a:ext uri="{FF2B5EF4-FFF2-40B4-BE49-F238E27FC236}">
                <a16:creationId xmlns:a16="http://schemas.microsoft.com/office/drawing/2014/main" id="{122BB787-9C1E-37A4-F289-03257E3C1AE0}"/>
              </a:ext>
            </a:extLst>
          </p:cNvPr>
          <p:cNvSpPr/>
          <p:nvPr/>
        </p:nvSpPr>
        <p:spPr>
          <a:xfrm>
            <a:off x="312314" y="252101"/>
            <a:ext cx="3468754" cy="1570374"/>
          </a:xfrm>
          <a:prstGeom prst="round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4400" b="1" dirty="0"/>
              <a:t>Workflow </a:t>
            </a:r>
            <a:endParaRPr lang="en-US"/>
          </a:p>
          <a:p>
            <a:pPr algn="ctr"/>
            <a:r>
              <a:rPr lang="en-GB" sz="4400" b="1" dirty="0"/>
              <a:t>overview</a:t>
            </a:r>
            <a:endParaRPr lang="en-GB" dirty="0"/>
          </a:p>
        </p:txBody>
      </p:sp>
    </p:spTree>
    <p:extLst>
      <p:ext uri="{BB962C8B-B14F-4D97-AF65-F5344CB8AC3E}">
        <p14:creationId xmlns:p14="http://schemas.microsoft.com/office/powerpoint/2010/main" val="35605299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EBBBC6C-953B-FEAB-3F94-09BC69707B5A}"/>
              </a:ext>
            </a:extLst>
          </p:cNvPr>
          <p:cNvSpPr>
            <a:spLocks noGrp="1"/>
          </p:cNvSpPr>
          <p:nvPr>
            <p:ph type="sldNum" sz="quarter" idx="12"/>
          </p:nvPr>
        </p:nvSpPr>
        <p:spPr/>
        <p:txBody>
          <a:bodyPr/>
          <a:lstStyle/>
          <a:p>
            <a:fld id="{488F6B55-2FBF-E645-B561-8271EEC5CE3D}" type="slidenum">
              <a:rPr lang="en-GB" smtClean="0"/>
              <a:t>21</a:t>
            </a:fld>
            <a:endParaRPr lang="en-GB"/>
          </a:p>
        </p:txBody>
      </p:sp>
      <p:sp>
        <p:nvSpPr>
          <p:cNvPr id="5" name="TextBox 4">
            <a:extLst>
              <a:ext uri="{FF2B5EF4-FFF2-40B4-BE49-F238E27FC236}">
                <a16:creationId xmlns:a16="http://schemas.microsoft.com/office/drawing/2014/main" id="{09A2BDED-DFF3-9ADD-77F4-1A78098C1122}"/>
              </a:ext>
            </a:extLst>
          </p:cNvPr>
          <p:cNvSpPr txBox="1"/>
          <p:nvPr/>
        </p:nvSpPr>
        <p:spPr>
          <a:xfrm>
            <a:off x="1021724" y="1719330"/>
            <a:ext cx="5115059"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t>Mapping is the process of figuring out the most likely origin of</a:t>
            </a:r>
            <a:br>
              <a:rPr lang="en-US" sz="2400" dirty="0"/>
            </a:br>
            <a:r>
              <a:rPr lang="en-US" sz="2400" dirty="0"/>
              <a:t>a read in a reference genome.</a:t>
            </a:r>
            <a:endParaRPr lang="en-US" dirty="0">
              <a:cs typeface="Calibri" panose="020F0502020204030204"/>
            </a:endParaRPr>
          </a:p>
        </p:txBody>
      </p:sp>
      <p:sp>
        <p:nvSpPr>
          <p:cNvPr id="7" name="Rounded Rectangle 65">
            <a:extLst>
              <a:ext uri="{FF2B5EF4-FFF2-40B4-BE49-F238E27FC236}">
                <a16:creationId xmlns:a16="http://schemas.microsoft.com/office/drawing/2014/main" id="{3D2055ED-A5AB-DF35-D9C8-3DB591D0CB9A}"/>
              </a:ext>
            </a:extLst>
          </p:cNvPr>
          <p:cNvSpPr/>
          <p:nvPr/>
        </p:nvSpPr>
        <p:spPr>
          <a:xfrm>
            <a:off x="1535810" y="536138"/>
            <a:ext cx="9103438" cy="861076"/>
          </a:xfrm>
          <a:prstGeom prst="round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4400" b="1" dirty="0"/>
              <a:t> Read Alignment -</a:t>
            </a:r>
            <a:r>
              <a:rPr lang="en-GB" sz="4400" dirty="0"/>
              <a:t> Traditional mapping</a:t>
            </a:r>
            <a:endParaRPr lang="en-GB" sz="4400" b="1" dirty="0"/>
          </a:p>
        </p:txBody>
      </p:sp>
      <p:pic>
        <p:nvPicPr>
          <p:cNvPr id="8" name="Picture 8" descr="A picture containing application&#10;&#10;Description automatically generated">
            <a:extLst>
              <a:ext uri="{FF2B5EF4-FFF2-40B4-BE49-F238E27FC236}">
                <a16:creationId xmlns:a16="http://schemas.microsoft.com/office/drawing/2014/main" id="{6246F320-3268-A7A4-0CE7-5EADBFAB80C6}"/>
              </a:ext>
            </a:extLst>
          </p:cNvPr>
          <p:cNvPicPr>
            <a:picLocks noChangeAspect="1"/>
          </p:cNvPicPr>
          <p:nvPr/>
        </p:nvPicPr>
        <p:blipFill rotWithShape="1">
          <a:blip r:embed="rId2"/>
          <a:srcRect r="46444" b="1587"/>
          <a:stretch/>
        </p:blipFill>
        <p:spPr>
          <a:xfrm>
            <a:off x="1171978" y="3809336"/>
            <a:ext cx="3963705" cy="656155"/>
          </a:xfrm>
          <a:prstGeom prst="rect">
            <a:avLst/>
          </a:prstGeom>
        </p:spPr>
      </p:pic>
      <p:sp>
        <p:nvSpPr>
          <p:cNvPr id="10" name="TextBox 9">
            <a:extLst>
              <a:ext uri="{FF2B5EF4-FFF2-40B4-BE49-F238E27FC236}">
                <a16:creationId xmlns:a16="http://schemas.microsoft.com/office/drawing/2014/main" id="{675FF85C-A668-37E1-54E5-CC6E7DBAC1C6}"/>
              </a:ext>
            </a:extLst>
          </p:cNvPr>
          <p:cNvSpPr txBox="1"/>
          <p:nvPr/>
        </p:nvSpPr>
        <p:spPr>
          <a:xfrm>
            <a:off x="1026948" y="3568549"/>
            <a:ext cx="132723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t>Gene A</a:t>
            </a:r>
            <a:endParaRPr lang="en-US" dirty="0">
              <a:cs typeface="Calibri"/>
            </a:endParaRPr>
          </a:p>
        </p:txBody>
      </p:sp>
      <p:sp>
        <p:nvSpPr>
          <p:cNvPr id="11" name="TextBox 10">
            <a:extLst>
              <a:ext uri="{FF2B5EF4-FFF2-40B4-BE49-F238E27FC236}">
                <a16:creationId xmlns:a16="http://schemas.microsoft.com/office/drawing/2014/main" id="{20679A09-312A-7FBF-29BF-AC1B5D74B0F6}"/>
              </a:ext>
            </a:extLst>
          </p:cNvPr>
          <p:cNvSpPr txBox="1"/>
          <p:nvPr/>
        </p:nvSpPr>
        <p:spPr>
          <a:xfrm>
            <a:off x="3098301" y="3568549"/>
            <a:ext cx="132723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t>Gene B</a:t>
            </a:r>
            <a:endParaRPr lang="en-US" dirty="0">
              <a:cs typeface="Calibri"/>
            </a:endParaRPr>
          </a:p>
        </p:txBody>
      </p:sp>
      <p:sp>
        <p:nvSpPr>
          <p:cNvPr id="13" name="TextBox 12">
            <a:extLst>
              <a:ext uri="{FF2B5EF4-FFF2-40B4-BE49-F238E27FC236}">
                <a16:creationId xmlns:a16="http://schemas.microsoft.com/office/drawing/2014/main" id="{A61679BE-678B-3EE2-EFB8-484D2F1E3FD2}"/>
              </a:ext>
            </a:extLst>
          </p:cNvPr>
          <p:cNvSpPr txBox="1"/>
          <p:nvPr/>
        </p:nvSpPr>
        <p:spPr>
          <a:xfrm>
            <a:off x="6334259" y="1730062"/>
            <a:ext cx="5501425" cy="501675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t>This is not straightforward:</a:t>
            </a:r>
          </a:p>
          <a:p>
            <a:endParaRPr lang="en-US" sz="2000" dirty="0">
              <a:cs typeface="Calibri"/>
            </a:endParaRPr>
          </a:p>
          <a:p>
            <a:pPr marL="342900" indent="-342900">
              <a:buAutoNum type="arabicPeriod"/>
            </a:pPr>
            <a:r>
              <a:rPr lang="en-US" sz="2000" dirty="0"/>
              <a:t>search space problem</a:t>
            </a:r>
            <a:endParaRPr lang="en-US" sz="2000" dirty="0">
              <a:cs typeface="Calibri" panose="020F0502020204030204"/>
            </a:endParaRPr>
          </a:p>
          <a:p>
            <a:pPr marL="800100" lvl="1" indent="-342900">
              <a:buFont typeface="Arial"/>
              <a:buChar char="•"/>
            </a:pPr>
            <a:r>
              <a:rPr lang="en-US" dirty="0">
                <a:ea typeface="+mn-lt"/>
                <a:cs typeface="+mn-lt"/>
              </a:rPr>
              <a:t>millions/ billions of reads VS large reference (the human genome is 3.2 billion bases)</a:t>
            </a:r>
            <a:br>
              <a:rPr lang="en-US" dirty="0">
                <a:ea typeface="+mn-lt"/>
                <a:cs typeface="+mn-lt"/>
              </a:rPr>
            </a:br>
            <a:endParaRPr lang="en-US" dirty="0">
              <a:ea typeface="+mn-lt"/>
              <a:cs typeface="+mn-lt"/>
            </a:endParaRPr>
          </a:p>
          <a:p>
            <a:pPr marL="342900" indent="-342900">
              <a:buAutoNum type="arabicPeriod"/>
            </a:pPr>
            <a:r>
              <a:rPr lang="en-US" sz="2000" dirty="0">
                <a:ea typeface="+mn-lt"/>
                <a:cs typeface="+mn-lt"/>
              </a:rPr>
              <a:t>non-exact matching</a:t>
            </a:r>
            <a:endParaRPr lang="en-US" sz="2000" dirty="0">
              <a:cs typeface="Calibri"/>
            </a:endParaRPr>
          </a:p>
          <a:p>
            <a:pPr marL="800100" lvl="1" indent="-342900">
              <a:buFont typeface="Arial"/>
              <a:buChar char="•"/>
            </a:pPr>
            <a:r>
              <a:rPr lang="en-US" dirty="0">
                <a:ea typeface="+mn-lt"/>
                <a:cs typeface="+mn-lt"/>
              </a:rPr>
              <a:t>Many reads will not match perfectly due to mutations compared to reference and sequencing errors. This complicates finding the best match. </a:t>
            </a:r>
            <a:br>
              <a:rPr lang="en-US" dirty="0">
                <a:ea typeface="+mn-lt"/>
                <a:cs typeface="+mn-lt"/>
              </a:rPr>
            </a:br>
            <a:endParaRPr lang="en-US" dirty="0">
              <a:ea typeface="+mn-lt"/>
              <a:cs typeface="+mn-lt"/>
            </a:endParaRPr>
          </a:p>
          <a:p>
            <a:pPr marL="342900" indent="-342900">
              <a:buAutoNum type="arabicPeriod"/>
            </a:pPr>
            <a:r>
              <a:rPr lang="en-US" sz="2000" dirty="0">
                <a:ea typeface="+mn-lt"/>
                <a:cs typeface="+mn-lt"/>
              </a:rPr>
              <a:t>multi mappers (repeat sequences) </a:t>
            </a:r>
          </a:p>
          <a:p>
            <a:pPr marL="800100" lvl="1" indent="-342900">
              <a:buFont typeface="Arial"/>
              <a:buChar char="•"/>
            </a:pPr>
            <a:r>
              <a:rPr lang="en-US" dirty="0">
                <a:ea typeface="+mn-lt"/>
                <a:cs typeface="+mn-lt"/>
              </a:rPr>
              <a:t>If a read cannot be </a:t>
            </a:r>
            <a:r>
              <a:rPr lang="en-US" dirty="0" err="1">
                <a:ea typeface="+mn-lt"/>
                <a:cs typeface="+mn-lt"/>
              </a:rPr>
              <a:t>unambigiously</a:t>
            </a:r>
            <a:r>
              <a:rPr lang="en-US" dirty="0">
                <a:ea typeface="+mn-lt"/>
                <a:cs typeface="+mn-lt"/>
              </a:rPr>
              <a:t> assigned, should the program report all possible positions, none or pick one heuristically or randomly?</a:t>
            </a:r>
            <a:endParaRPr lang="en-US" dirty="0">
              <a:cs typeface="Calibri"/>
            </a:endParaRPr>
          </a:p>
          <a:p>
            <a:pPr marL="342900" indent="-342900">
              <a:buFont typeface="Arial"/>
              <a:buChar char="•"/>
            </a:pPr>
            <a:endParaRPr lang="en-US" dirty="0">
              <a:cs typeface="Calibri"/>
            </a:endParaRPr>
          </a:p>
        </p:txBody>
      </p:sp>
    </p:spTree>
    <p:extLst>
      <p:ext uri="{BB962C8B-B14F-4D97-AF65-F5344CB8AC3E}">
        <p14:creationId xmlns:p14="http://schemas.microsoft.com/office/powerpoint/2010/main" val="21824508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DE86B9D7-53AD-EB4B-8459-A225C9D1CF29}"/>
              </a:ext>
            </a:extLst>
          </p:cNvPr>
          <p:cNvSpPr>
            <a:spLocks noGrp="1"/>
          </p:cNvSpPr>
          <p:nvPr>
            <p:ph idx="1"/>
          </p:nvPr>
        </p:nvSpPr>
        <p:spPr/>
        <p:txBody>
          <a:bodyPr>
            <a:normAutofit/>
          </a:bodyPr>
          <a:lstStyle/>
          <a:p>
            <a:endParaRPr lang="en-GB" dirty="0"/>
          </a:p>
          <a:p>
            <a:endParaRPr lang="en-GB" dirty="0"/>
          </a:p>
          <a:p>
            <a:endParaRPr lang="en-GB" sz="2400" dirty="0"/>
          </a:p>
          <a:p>
            <a:r>
              <a:rPr lang="en-GB" sz="2400" dirty="0"/>
              <a:t>Amino acid or nucleotide sequence</a:t>
            </a:r>
          </a:p>
          <a:p>
            <a:endParaRPr lang="en-GB" sz="2400" dirty="0"/>
          </a:p>
          <a:p>
            <a:r>
              <a:rPr lang="en-GB" sz="2400" dirty="0"/>
              <a:t>Starts with a single line description ”&gt;”, </a:t>
            </a:r>
          </a:p>
          <a:p>
            <a:pPr lvl="1"/>
            <a:r>
              <a:rPr lang="en-GB" dirty="0"/>
              <a:t>Reference IDs or descriptions of the sequence, separated by “|”</a:t>
            </a:r>
          </a:p>
          <a:p>
            <a:endParaRPr lang="en-GB" sz="2400" dirty="0"/>
          </a:p>
          <a:p>
            <a:r>
              <a:rPr lang="en-GB" sz="2400" dirty="0"/>
              <a:t>Usually used for reference genomes, transcriptomes/exomes</a:t>
            </a:r>
          </a:p>
        </p:txBody>
      </p:sp>
      <p:sp>
        <p:nvSpPr>
          <p:cNvPr id="7" name="Right Arrow 6">
            <a:extLst>
              <a:ext uri="{FF2B5EF4-FFF2-40B4-BE49-F238E27FC236}">
                <a16:creationId xmlns:a16="http://schemas.microsoft.com/office/drawing/2014/main" id="{ED6142DD-97F9-154D-A16B-D59E27C337BD}"/>
              </a:ext>
            </a:extLst>
          </p:cNvPr>
          <p:cNvSpPr/>
          <p:nvPr/>
        </p:nvSpPr>
        <p:spPr>
          <a:xfrm>
            <a:off x="1268730" y="1837055"/>
            <a:ext cx="834390" cy="1746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Frame 7">
            <a:extLst>
              <a:ext uri="{FF2B5EF4-FFF2-40B4-BE49-F238E27FC236}">
                <a16:creationId xmlns:a16="http://schemas.microsoft.com/office/drawing/2014/main" id="{696037F7-5693-5C4E-BA85-D74B627B285E}"/>
              </a:ext>
            </a:extLst>
          </p:cNvPr>
          <p:cNvSpPr/>
          <p:nvPr/>
        </p:nvSpPr>
        <p:spPr>
          <a:xfrm>
            <a:off x="2103120" y="1711546"/>
            <a:ext cx="6507480" cy="389572"/>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3" name="TextBox 2">
            <a:extLst>
              <a:ext uri="{FF2B5EF4-FFF2-40B4-BE49-F238E27FC236}">
                <a16:creationId xmlns:a16="http://schemas.microsoft.com/office/drawing/2014/main" id="{175BEBD7-2F55-234A-BD66-10B5FB578023}"/>
              </a:ext>
            </a:extLst>
          </p:cNvPr>
          <p:cNvSpPr txBox="1"/>
          <p:nvPr/>
        </p:nvSpPr>
        <p:spPr>
          <a:xfrm>
            <a:off x="2103120" y="1779837"/>
            <a:ext cx="7590539" cy="1323439"/>
          </a:xfrm>
          <a:prstGeom prst="rect">
            <a:avLst/>
          </a:prstGeom>
          <a:noFill/>
        </p:spPr>
        <p:txBody>
          <a:bodyPr wrap="none" rtlCol="0">
            <a:spAutoFit/>
          </a:bodyPr>
          <a:lstStyle/>
          <a:p>
            <a:r>
              <a:rPr lang="en-GB" sz="1600" dirty="0">
                <a:latin typeface="Andale Mono" panose="020B0509000000000004" pitchFamily="49" charset="0"/>
              </a:rPr>
              <a:t>&gt;mm10_chr1| Chromosome 1 of Mouse genome version 10</a:t>
            </a:r>
          </a:p>
          <a:p>
            <a:r>
              <a:rPr lang="en-US" sz="1600" dirty="0">
                <a:latin typeface="Andale Mono" panose="020B0509000000000004" pitchFamily="49" charset="0"/>
              </a:rPr>
              <a:t>CACACACTTTTCTCACACTATTAGGTAACCCTCTGCCTTATTCCACACTTCCTCCATGAT</a:t>
            </a:r>
          </a:p>
          <a:p>
            <a:r>
              <a:rPr lang="en-US" sz="1600" dirty="0">
                <a:latin typeface="Andale Mono" panose="020B0509000000000004" pitchFamily="49" charset="0"/>
              </a:rPr>
              <a:t>GTGCTCCCCGTAGTCACAAAGCCAGCTGGAGACAGACTAGAGCAATGAGCCAAAAGTAGA</a:t>
            </a:r>
          </a:p>
          <a:p>
            <a:r>
              <a:rPr lang="en-US" sz="1600" dirty="0">
                <a:latin typeface="Andale Mono" panose="020B0509000000000004" pitchFamily="49" charset="0"/>
              </a:rPr>
              <a:t>CCTTTCCTCCTTTTAACTTGACTGTCTTGAATATTCTGGTACAGTAACAGAAATCTGACT</a:t>
            </a:r>
          </a:p>
          <a:p>
            <a:r>
              <a:rPr lang="en-US" sz="1600" dirty="0">
                <a:latin typeface="Andale Mono" panose="020B0509000000000004" pitchFamily="49" charset="0"/>
              </a:rPr>
              <a:t>AGCAGGTCCTTGAGTGAATTCCACCTACATGTGGATATGTGTGAGGATAGAGACCTGTTC</a:t>
            </a:r>
          </a:p>
        </p:txBody>
      </p:sp>
      <p:sp>
        <p:nvSpPr>
          <p:cNvPr id="10" name="Rounded Rectangle 9">
            <a:extLst>
              <a:ext uri="{FF2B5EF4-FFF2-40B4-BE49-F238E27FC236}">
                <a16:creationId xmlns:a16="http://schemas.microsoft.com/office/drawing/2014/main" id="{87A8CE63-2500-5E40-8772-AA261346C1D2}"/>
              </a:ext>
            </a:extLst>
          </p:cNvPr>
          <p:cNvSpPr/>
          <p:nvPr/>
        </p:nvSpPr>
        <p:spPr>
          <a:xfrm>
            <a:off x="838200" y="528337"/>
            <a:ext cx="3223161" cy="861076"/>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4400" b="1" dirty="0" err="1"/>
              <a:t>Fasta</a:t>
            </a:r>
            <a:r>
              <a:rPr lang="en-GB" sz="4400" b="1" dirty="0"/>
              <a:t> format</a:t>
            </a:r>
          </a:p>
        </p:txBody>
      </p:sp>
      <p:sp>
        <p:nvSpPr>
          <p:cNvPr id="2" name="Slide Number Placeholder 2">
            <a:extLst>
              <a:ext uri="{FF2B5EF4-FFF2-40B4-BE49-F238E27FC236}">
                <a16:creationId xmlns:a16="http://schemas.microsoft.com/office/drawing/2014/main" id="{1282CB78-C044-D8A5-CAA2-97236D54C311}"/>
              </a:ext>
            </a:extLst>
          </p:cNvPr>
          <p:cNvSpPr>
            <a:spLocks noGrp="1"/>
          </p:cNvSpPr>
          <p:nvPr>
            <p:ph type="sldNum" sz="quarter" idx="12"/>
          </p:nvPr>
        </p:nvSpPr>
        <p:spPr>
          <a:xfrm>
            <a:off x="9297081" y="6414216"/>
            <a:ext cx="2743200" cy="365125"/>
          </a:xfrm>
        </p:spPr>
        <p:txBody>
          <a:bodyPr/>
          <a:lstStyle/>
          <a:p>
            <a:fld id="{FE1C72F9-1132-3C4A-93C5-CF217ED18781}" type="slidenum">
              <a:rPr lang="en-GB" smtClean="0"/>
              <a:t>22</a:t>
            </a:fld>
            <a:endParaRPr lang="en-GB" dirty="0"/>
          </a:p>
        </p:txBody>
      </p:sp>
    </p:spTree>
    <p:extLst>
      <p:ext uri="{BB962C8B-B14F-4D97-AF65-F5344CB8AC3E}">
        <p14:creationId xmlns:p14="http://schemas.microsoft.com/office/powerpoint/2010/main" val="3495812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5" end="5"/>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xEl>
                                              <p:pRg st="6" end="6"/>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EBBBC6C-953B-FEAB-3F94-09BC69707B5A}"/>
              </a:ext>
            </a:extLst>
          </p:cNvPr>
          <p:cNvSpPr>
            <a:spLocks noGrp="1"/>
          </p:cNvSpPr>
          <p:nvPr>
            <p:ph type="sldNum" sz="quarter" idx="12"/>
          </p:nvPr>
        </p:nvSpPr>
        <p:spPr/>
        <p:txBody>
          <a:bodyPr/>
          <a:lstStyle/>
          <a:p>
            <a:fld id="{488F6B55-2FBF-E645-B561-8271EEC5CE3D}" type="slidenum">
              <a:rPr lang="en-GB" smtClean="0"/>
              <a:t>23</a:t>
            </a:fld>
            <a:endParaRPr lang="en-GB"/>
          </a:p>
        </p:txBody>
      </p:sp>
      <p:sp>
        <p:nvSpPr>
          <p:cNvPr id="5" name="TextBox 4">
            <a:extLst>
              <a:ext uri="{FF2B5EF4-FFF2-40B4-BE49-F238E27FC236}">
                <a16:creationId xmlns:a16="http://schemas.microsoft.com/office/drawing/2014/main" id="{09A2BDED-DFF3-9ADD-77F4-1A78098C1122}"/>
              </a:ext>
            </a:extLst>
          </p:cNvPr>
          <p:cNvSpPr txBox="1"/>
          <p:nvPr/>
        </p:nvSpPr>
        <p:spPr>
          <a:xfrm>
            <a:off x="1096850" y="1805189"/>
            <a:ext cx="7959143"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t>Before being able to do alignment, we have to prepare the reference genome. </a:t>
            </a:r>
            <a:endParaRPr lang="en-US" sz="2400" dirty="0">
              <a:cs typeface="Calibri" panose="020F0502020204030204"/>
            </a:endParaRPr>
          </a:p>
        </p:txBody>
      </p:sp>
      <p:sp>
        <p:nvSpPr>
          <p:cNvPr id="7" name="Rounded Rectangle 65">
            <a:extLst>
              <a:ext uri="{FF2B5EF4-FFF2-40B4-BE49-F238E27FC236}">
                <a16:creationId xmlns:a16="http://schemas.microsoft.com/office/drawing/2014/main" id="{3D2055ED-A5AB-DF35-D9C8-3DB591D0CB9A}"/>
              </a:ext>
            </a:extLst>
          </p:cNvPr>
          <p:cNvSpPr/>
          <p:nvPr/>
        </p:nvSpPr>
        <p:spPr>
          <a:xfrm>
            <a:off x="1535810" y="536138"/>
            <a:ext cx="9103438" cy="861076"/>
          </a:xfrm>
          <a:prstGeom prst="round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4400" b="1" dirty="0"/>
              <a:t> Read Alignment -</a:t>
            </a:r>
            <a:r>
              <a:rPr lang="en-GB" sz="4400" dirty="0"/>
              <a:t> Traditional mapping</a:t>
            </a:r>
            <a:endParaRPr lang="en-GB" sz="4400" b="1" dirty="0"/>
          </a:p>
        </p:txBody>
      </p:sp>
      <p:sp>
        <p:nvSpPr>
          <p:cNvPr id="2" name="TextBox 1">
            <a:extLst>
              <a:ext uri="{FF2B5EF4-FFF2-40B4-BE49-F238E27FC236}">
                <a16:creationId xmlns:a16="http://schemas.microsoft.com/office/drawing/2014/main" id="{98589240-B477-F8B7-39F8-8D20B70A10F6}"/>
              </a:ext>
            </a:extLst>
          </p:cNvPr>
          <p:cNvSpPr txBox="1"/>
          <p:nvPr/>
        </p:nvSpPr>
        <p:spPr>
          <a:xfrm>
            <a:off x="4402427" y="3983865"/>
            <a:ext cx="5630213"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dirty="0">
                <a:solidFill>
                  <a:srgbClr val="C00000"/>
                </a:solidFill>
              </a:rPr>
              <a:t>Slide on genome indexing</a:t>
            </a:r>
            <a:endParaRPr lang="en-US" sz="3600">
              <a:solidFill>
                <a:srgbClr val="C00000"/>
              </a:solidFill>
              <a:cs typeface="Calibri" panose="020F0502020204030204"/>
            </a:endParaRPr>
          </a:p>
        </p:txBody>
      </p:sp>
    </p:spTree>
    <p:extLst>
      <p:ext uri="{BB962C8B-B14F-4D97-AF65-F5344CB8AC3E}">
        <p14:creationId xmlns:p14="http://schemas.microsoft.com/office/powerpoint/2010/main" val="23210831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34E82FC-77EA-7F44-8847-73E5944C147C}"/>
              </a:ext>
            </a:extLst>
          </p:cNvPr>
          <p:cNvSpPr>
            <a:spLocks noGrp="1"/>
          </p:cNvSpPr>
          <p:nvPr>
            <p:ph idx="1"/>
          </p:nvPr>
        </p:nvSpPr>
        <p:spPr>
          <a:xfrm>
            <a:off x="838200" y="1825625"/>
            <a:ext cx="9121624" cy="2243925"/>
          </a:xfrm>
        </p:spPr>
        <p:txBody>
          <a:bodyPr>
            <a:normAutofit fontScale="92500" lnSpcReduction="10000"/>
          </a:bodyPr>
          <a:lstStyle/>
          <a:p>
            <a:pPr marL="0" indent="0">
              <a:buNone/>
            </a:pPr>
            <a:r>
              <a:rPr lang="en-GB" sz="2400" dirty="0"/>
              <a:t>Align to reference genome – </a:t>
            </a:r>
            <a:r>
              <a:rPr lang="en-GB" sz="2400" dirty="0" err="1"/>
              <a:t>RNAseq</a:t>
            </a:r>
            <a:endParaRPr lang="en-GB" sz="2400" dirty="0"/>
          </a:p>
          <a:p>
            <a:pPr lvl="1"/>
            <a:r>
              <a:rPr lang="en-GB" dirty="0">
                <a:sym typeface="Wingdings" pitchFamily="2" charset="2"/>
              </a:rPr>
              <a:t>In early days we often only mapped to the exome</a:t>
            </a:r>
          </a:p>
          <a:p>
            <a:pPr lvl="1"/>
            <a:r>
              <a:rPr lang="en-GB" dirty="0"/>
              <a:t>We are interested in genes or other annotated regions </a:t>
            </a:r>
          </a:p>
          <a:p>
            <a:pPr marL="457200" lvl="1" indent="0">
              <a:buNone/>
            </a:pPr>
            <a:r>
              <a:rPr lang="en-GB" dirty="0">
                <a:sym typeface="Wingdings" pitchFamily="2" charset="2"/>
              </a:rPr>
              <a:t> </a:t>
            </a:r>
            <a:r>
              <a:rPr lang="en-GB" b="1" dirty="0">
                <a:sym typeface="Wingdings" pitchFamily="2" charset="2"/>
              </a:rPr>
              <a:t>GTF/GFF3 </a:t>
            </a:r>
            <a:r>
              <a:rPr lang="en-GB" dirty="0">
                <a:sym typeface="Wingdings" pitchFamily="2" charset="2"/>
              </a:rPr>
              <a:t>file</a:t>
            </a:r>
          </a:p>
          <a:p>
            <a:pPr marL="0" indent="0">
              <a:buNone/>
            </a:pPr>
            <a:endParaRPr lang="en-GB" sz="2400" dirty="0">
              <a:sym typeface="Wingdings" pitchFamily="2" charset="2"/>
            </a:endParaRPr>
          </a:p>
          <a:p>
            <a:pPr marL="0" indent="0">
              <a:buNone/>
            </a:pPr>
            <a:r>
              <a:rPr lang="en-GB" sz="2400" dirty="0"/>
              <a:t>Most often it makes sense to align to the newest version of a reference. </a:t>
            </a:r>
            <a:endParaRPr lang="en-GB" sz="2400" dirty="0">
              <a:sym typeface="Wingdings" pitchFamily="2" charset="2"/>
            </a:endParaRPr>
          </a:p>
          <a:p>
            <a:pPr lvl="1"/>
            <a:endParaRPr lang="en-GB" dirty="0"/>
          </a:p>
        </p:txBody>
      </p:sp>
      <p:grpSp>
        <p:nvGrpSpPr>
          <p:cNvPr id="120" name="Group 119">
            <a:extLst>
              <a:ext uri="{FF2B5EF4-FFF2-40B4-BE49-F238E27FC236}">
                <a16:creationId xmlns:a16="http://schemas.microsoft.com/office/drawing/2014/main" id="{EA58AA15-FA21-CE4E-948D-5ABBB5B06C56}"/>
              </a:ext>
            </a:extLst>
          </p:cNvPr>
          <p:cNvGrpSpPr/>
          <p:nvPr/>
        </p:nvGrpSpPr>
        <p:grpSpPr>
          <a:xfrm>
            <a:off x="363765" y="4526487"/>
            <a:ext cx="2975285" cy="1700828"/>
            <a:chOff x="117959" y="4535334"/>
            <a:chExt cx="2975285" cy="1700828"/>
          </a:xfrm>
        </p:grpSpPr>
        <p:sp>
          <p:nvSpPr>
            <p:cNvPr id="85" name="Rounded Rectangle 84">
              <a:extLst>
                <a:ext uri="{FF2B5EF4-FFF2-40B4-BE49-F238E27FC236}">
                  <a16:creationId xmlns:a16="http://schemas.microsoft.com/office/drawing/2014/main" id="{CBE5F986-65E7-A249-B6EF-BE19381BEDF0}"/>
                </a:ext>
              </a:extLst>
            </p:cNvPr>
            <p:cNvSpPr/>
            <p:nvPr/>
          </p:nvSpPr>
          <p:spPr>
            <a:xfrm>
              <a:off x="761884" y="5054068"/>
              <a:ext cx="614983" cy="45720"/>
            </a:xfrm>
            <a:prstGeom prst="round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6" name="Rounded Rectangle 85">
              <a:extLst>
                <a:ext uri="{FF2B5EF4-FFF2-40B4-BE49-F238E27FC236}">
                  <a16:creationId xmlns:a16="http://schemas.microsoft.com/office/drawing/2014/main" id="{D6A92582-C30E-C749-8974-13D1F02E1130}"/>
                </a:ext>
              </a:extLst>
            </p:cNvPr>
            <p:cNvSpPr/>
            <p:nvPr/>
          </p:nvSpPr>
          <p:spPr>
            <a:xfrm>
              <a:off x="146901" y="4970407"/>
              <a:ext cx="614983" cy="45720"/>
            </a:xfrm>
            <a:prstGeom prst="round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7" name="Rounded Rectangle 86">
              <a:extLst>
                <a:ext uri="{FF2B5EF4-FFF2-40B4-BE49-F238E27FC236}">
                  <a16:creationId xmlns:a16="http://schemas.microsoft.com/office/drawing/2014/main" id="{6DE1BAB6-802A-6A47-88D7-F54540AB40DB}"/>
                </a:ext>
              </a:extLst>
            </p:cNvPr>
            <p:cNvSpPr/>
            <p:nvPr/>
          </p:nvSpPr>
          <p:spPr>
            <a:xfrm>
              <a:off x="117959" y="5121954"/>
              <a:ext cx="614983" cy="45720"/>
            </a:xfrm>
            <a:prstGeom prst="round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8" name="Rounded Rectangle 87">
              <a:extLst>
                <a:ext uri="{FF2B5EF4-FFF2-40B4-BE49-F238E27FC236}">
                  <a16:creationId xmlns:a16="http://schemas.microsoft.com/office/drawing/2014/main" id="{16C0C046-1B2B-2042-B3BF-EF758BFC911B}"/>
                </a:ext>
              </a:extLst>
            </p:cNvPr>
            <p:cNvSpPr/>
            <p:nvPr/>
          </p:nvSpPr>
          <p:spPr>
            <a:xfrm>
              <a:off x="945682" y="4535334"/>
              <a:ext cx="614983" cy="45720"/>
            </a:xfrm>
            <a:prstGeom prst="round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9" name="Rounded Rectangle 88">
              <a:extLst>
                <a:ext uri="{FF2B5EF4-FFF2-40B4-BE49-F238E27FC236}">
                  <a16:creationId xmlns:a16="http://schemas.microsoft.com/office/drawing/2014/main" id="{31C8F0EA-B65A-9B44-AEFF-1DA31921C0C1}"/>
                </a:ext>
              </a:extLst>
            </p:cNvPr>
            <p:cNvSpPr/>
            <p:nvPr/>
          </p:nvSpPr>
          <p:spPr>
            <a:xfrm>
              <a:off x="841425" y="4937365"/>
              <a:ext cx="614983" cy="45720"/>
            </a:xfrm>
            <a:prstGeom prst="round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0" name="Rounded Rectangle 89">
              <a:extLst>
                <a:ext uri="{FF2B5EF4-FFF2-40B4-BE49-F238E27FC236}">
                  <a16:creationId xmlns:a16="http://schemas.microsoft.com/office/drawing/2014/main" id="{C0692E40-8048-924B-9A7D-8BAF250C8F68}"/>
                </a:ext>
              </a:extLst>
            </p:cNvPr>
            <p:cNvSpPr/>
            <p:nvPr/>
          </p:nvSpPr>
          <p:spPr>
            <a:xfrm>
              <a:off x="210514" y="4824718"/>
              <a:ext cx="614983" cy="45720"/>
            </a:xfrm>
            <a:prstGeom prst="round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1" name="Rounded Rectangle 90">
              <a:extLst>
                <a:ext uri="{FF2B5EF4-FFF2-40B4-BE49-F238E27FC236}">
                  <a16:creationId xmlns:a16="http://schemas.microsoft.com/office/drawing/2014/main" id="{A5D99796-D874-FB47-B11F-E6019869E8C0}"/>
                </a:ext>
              </a:extLst>
            </p:cNvPr>
            <p:cNvSpPr/>
            <p:nvPr/>
          </p:nvSpPr>
          <p:spPr>
            <a:xfrm>
              <a:off x="942136" y="4759209"/>
              <a:ext cx="614983" cy="45720"/>
            </a:xfrm>
            <a:prstGeom prst="round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2" name="Rounded Rectangle 91">
              <a:extLst>
                <a:ext uri="{FF2B5EF4-FFF2-40B4-BE49-F238E27FC236}">
                  <a16:creationId xmlns:a16="http://schemas.microsoft.com/office/drawing/2014/main" id="{188C5C54-7144-DD41-88B2-F8E57EAEBE68}"/>
                </a:ext>
              </a:extLst>
            </p:cNvPr>
            <p:cNvSpPr/>
            <p:nvPr/>
          </p:nvSpPr>
          <p:spPr>
            <a:xfrm>
              <a:off x="312138" y="4605136"/>
              <a:ext cx="614983" cy="45720"/>
            </a:xfrm>
            <a:prstGeom prst="round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4" name="TextBox 93">
              <a:extLst>
                <a:ext uri="{FF2B5EF4-FFF2-40B4-BE49-F238E27FC236}">
                  <a16:creationId xmlns:a16="http://schemas.microsoft.com/office/drawing/2014/main" id="{2D03A88F-66E0-3D4B-9F31-BCF206B64EE4}"/>
                </a:ext>
              </a:extLst>
            </p:cNvPr>
            <p:cNvSpPr txBox="1"/>
            <p:nvPr/>
          </p:nvSpPr>
          <p:spPr>
            <a:xfrm>
              <a:off x="210514" y="5324221"/>
              <a:ext cx="971741" cy="646331"/>
            </a:xfrm>
            <a:prstGeom prst="rect">
              <a:avLst/>
            </a:prstGeom>
            <a:noFill/>
          </p:spPr>
          <p:txBody>
            <a:bodyPr wrap="none" rtlCol="0">
              <a:spAutoFit/>
            </a:bodyPr>
            <a:lstStyle/>
            <a:p>
              <a:pPr algn="ctr"/>
              <a:r>
                <a:rPr lang="en-GB" dirty="0" err="1"/>
                <a:t>RNAseq</a:t>
              </a:r>
              <a:r>
                <a:rPr lang="en-GB" dirty="0"/>
                <a:t> </a:t>
              </a:r>
            </a:p>
            <a:p>
              <a:pPr algn="ctr"/>
              <a:r>
                <a:rPr lang="en-GB" dirty="0"/>
                <a:t>reads</a:t>
              </a:r>
            </a:p>
          </p:txBody>
        </p:sp>
        <p:sp>
          <p:nvSpPr>
            <p:cNvPr id="95" name="Rounded Rectangle 94">
              <a:extLst>
                <a:ext uri="{FF2B5EF4-FFF2-40B4-BE49-F238E27FC236}">
                  <a16:creationId xmlns:a16="http://schemas.microsoft.com/office/drawing/2014/main" id="{D9A1C5B6-5AA7-CB4A-A3DF-53AB0B29F190}"/>
                </a:ext>
              </a:extLst>
            </p:cNvPr>
            <p:cNvSpPr/>
            <p:nvPr/>
          </p:nvSpPr>
          <p:spPr>
            <a:xfrm>
              <a:off x="2398720" y="5075157"/>
              <a:ext cx="614983" cy="45720"/>
            </a:xfrm>
            <a:prstGeom prst="round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6" name="Rounded Rectangle 95">
              <a:extLst>
                <a:ext uri="{FF2B5EF4-FFF2-40B4-BE49-F238E27FC236}">
                  <a16:creationId xmlns:a16="http://schemas.microsoft.com/office/drawing/2014/main" id="{7E8941F5-5209-A542-96F8-C04B72A68E35}"/>
                </a:ext>
              </a:extLst>
            </p:cNvPr>
            <p:cNvSpPr/>
            <p:nvPr/>
          </p:nvSpPr>
          <p:spPr>
            <a:xfrm>
              <a:off x="1783737" y="4991496"/>
              <a:ext cx="614983" cy="45720"/>
            </a:xfrm>
            <a:prstGeom prst="round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7" name="Rounded Rectangle 96">
              <a:extLst>
                <a:ext uri="{FF2B5EF4-FFF2-40B4-BE49-F238E27FC236}">
                  <a16:creationId xmlns:a16="http://schemas.microsoft.com/office/drawing/2014/main" id="{ADA2D42C-3B14-A64E-A2BB-4B1D5C662866}"/>
                </a:ext>
              </a:extLst>
            </p:cNvPr>
            <p:cNvSpPr/>
            <p:nvPr/>
          </p:nvSpPr>
          <p:spPr>
            <a:xfrm>
              <a:off x="1754795" y="5143043"/>
              <a:ext cx="614983" cy="45720"/>
            </a:xfrm>
            <a:prstGeom prst="round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8" name="Rounded Rectangle 97">
              <a:extLst>
                <a:ext uri="{FF2B5EF4-FFF2-40B4-BE49-F238E27FC236}">
                  <a16:creationId xmlns:a16="http://schemas.microsoft.com/office/drawing/2014/main" id="{498B4AE7-92AF-BE4E-BD79-BC16C5E4C4B7}"/>
                </a:ext>
              </a:extLst>
            </p:cNvPr>
            <p:cNvSpPr/>
            <p:nvPr/>
          </p:nvSpPr>
          <p:spPr>
            <a:xfrm>
              <a:off x="1889707" y="4804555"/>
              <a:ext cx="614983" cy="45720"/>
            </a:xfrm>
            <a:prstGeom prst="round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9" name="Rounded Rectangle 98">
              <a:extLst>
                <a:ext uri="{FF2B5EF4-FFF2-40B4-BE49-F238E27FC236}">
                  <a16:creationId xmlns:a16="http://schemas.microsoft.com/office/drawing/2014/main" id="{687BD5E1-898F-A946-BB0B-908DBB0EFB3D}"/>
                </a:ext>
              </a:extLst>
            </p:cNvPr>
            <p:cNvSpPr/>
            <p:nvPr/>
          </p:nvSpPr>
          <p:spPr>
            <a:xfrm>
              <a:off x="2478261" y="4958454"/>
              <a:ext cx="614983" cy="45720"/>
            </a:xfrm>
            <a:prstGeom prst="round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 name="Rounded Rectangle 101">
              <a:extLst>
                <a:ext uri="{FF2B5EF4-FFF2-40B4-BE49-F238E27FC236}">
                  <a16:creationId xmlns:a16="http://schemas.microsoft.com/office/drawing/2014/main" id="{E17A4B87-411A-724E-BA34-103091228A99}"/>
                </a:ext>
              </a:extLst>
            </p:cNvPr>
            <p:cNvSpPr/>
            <p:nvPr/>
          </p:nvSpPr>
          <p:spPr>
            <a:xfrm>
              <a:off x="1948974" y="4626225"/>
              <a:ext cx="614983" cy="45720"/>
            </a:xfrm>
            <a:prstGeom prst="round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3" name="TextBox 102">
              <a:extLst>
                <a:ext uri="{FF2B5EF4-FFF2-40B4-BE49-F238E27FC236}">
                  <a16:creationId xmlns:a16="http://schemas.microsoft.com/office/drawing/2014/main" id="{96B6686C-CD65-D449-BE2B-FC125BBE37BC}"/>
                </a:ext>
              </a:extLst>
            </p:cNvPr>
            <p:cNvSpPr txBox="1"/>
            <p:nvPr/>
          </p:nvSpPr>
          <p:spPr>
            <a:xfrm>
              <a:off x="1757582" y="5312832"/>
              <a:ext cx="996940" cy="923330"/>
            </a:xfrm>
            <a:prstGeom prst="rect">
              <a:avLst/>
            </a:prstGeom>
            <a:noFill/>
          </p:spPr>
          <p:txBody>
            <a:bodyPr wrap="none" rtlCol="0">
              <a:spAutoFit/>
            </a:bodyPr>
            <a:lstStyle/>
            <a:p>
              <a:pPr algn="ctr"/>
              <a:r>
                <a:rPr lang="en-GB" dirty="0"/>
                <a:t>ATAC</a:t>
              </a:r>
            </a:p>
            <a:p>
              <a:pPr algn="ctr"/>
              <a:r>
                <a:rPr lang="en-GB" dirty="0" err="1"/>
                <a:t>ChIP-seq</a:t>
              </a:r>
              <a:endParaRPr lang="en-GB" dirty="0"/>
            </a:p>
            <a:p>
              <a:pPr algn="ctr"/>
              <a:r>
                <a:rPr lang="en-GB" dirty="0"/>
                <a:t>CAGE</a:t>
              </a:r>
            </a:p>
          </p:txBody>
        </p:sp>
      </p:grpSp>
      <p:grpSp>
        <p:nvGrpSpPr>
          <p:cNvPr id="121" name="Group 120">
            <a:extLst>
              <a:ext uri="{FF2B5EF4-FFF2-40B4-BE49-F238E27FC236}">
                <a16:creationId xmlns:a16="http://schemas.microsoft.com/office/drawing/2014/main" id="{4CD4481F-67BD-9A44-9FA9-578AEEBD90FE}"/>
              </a:ext>
            </a:extLst>
          </p:cNvPr>
          <p:cNvGrpSpPr/>
          <p:nvPr/>
        </p:nvGrpSpPr>
        <p:grpSpPr>
          <a:xfrm>
            <a:off x="3558256" y="4282158"/>
            <a:ext cx="8157878" cy="2280108"/>
            <a:chOff x="3312450" y="4291005"/>
            <a:chExt cx="8157878" cy="2280108"/>
          </a:xfrm>
        </p:grpSpPr>
        <p:sp>
          <p:nvSpPr>
            <p:cNvPr id="114" name="Rounded Rectangle 113">
              <a:extLst>
                <a:ext uri="{FF2B5EF4-FFF2-40B4-BE49-F238E27FC236}">
                  <a16:creationId xmlns:a16="http://schemas.microsoft.com/office/drawing/2014/main" id="{B86014E6-3202-974E-A4BD-C5B512AFC662}"/>
                </a:ext>
              </a:extLst>
            </p:cNvPr>
            <p:cNvSpPr/>
            <p:nvPr/>
          </p:nvSpPr>
          <p:spPr>
            <a:xfrm>
              <a:off x="4249834" y="6017936"/>
              <a:ext cx="5486400" cy="48267"/>
            </a:xfrm>
            <a:prstGeom prst="roundRect">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Rounded Rectangle 43">
              <a:extLst>
                <a:ext uri="{FF2B5EF4-FFF2-40B4-BE49-F238E27FC236}">
                  <a16:creationId xmlns:a16="http://schemas.microsoft.com/office/drawing/2014/main" id="{4B9B9FB9-5BBC-224C-9116-C636E20A769C}"/>
                </a:ext>
              </a:extLst>
            </p:cNvPr>
            <p:cNvSpPr/>
            <p:nvPr/>
          </p:nvSpPr>
          <p:spPr>
            <a:xfrm>
              <a:off x="4227618" y="4819203"/>
              <a:ext cx="5486400" cy="237506"/>
            </a:xfrm>
            <a:prstGeom prst="roundRect">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TextBox 44">
              <a:extLst>
                <a:ext uri="{FF2B5EF4-FFF2-40B4-BE49-F238E27FC236}">
                  <a16:creationId xmlns:a16="http://schemas.microsoft.com/office/drawing/2014/main" id="{30FCC17A-11BF-0B48-B6F7-62B784802574}"/>
                </a:ext>
              </a:extLst>
            </p:cNvPr>
            <p:cNvSpPr txBox="1"/>
            <p:nvPr/>
          </p:nvSpPr>
          <p:spPr>
            <a:xfrm>
              <a:off x="10320078" y="4580371"/>
              <a:ext cx="1126783" cy="646331"/>
            </a:xfrm>
            <a:prstGeom prst="rect">
              <a:avLst/>
            </a:prstGeom>
            <a:noFill/>
          </p:spPr>
          <p:txBody>
            <a:bodyPr wrap="none" rtlCol="0">
              <a:spAutoFit/>
            </a:bodyPr>
            <a:lstStyle/>
            <a:p>
              <a:pPr algn="ctr"/>
              <a:r>
                <a:rPr lang="en-GB" dirty="0"/>
                <a:t>Reference</a:t>
              </a:r>
            </a:p>
            <a:p>
              <a:pPr algn="ctr"/>
              <a:r>
                <a:rPr lang="en-GB" dirty="0"/>
                <a:t>genome</a:t>
              </a:r>
            </a:p>
          </p:txBody>
        </p:sp>
        <p:sp>
          <p:nvSpPr>
            <p:cNvPr id="46" name="TextBox 45">
              <a:extLst>
                <a:ext uri="{FF2B5EF4-FFF2-40B4-BE49-F238E27FC236}">
                  <a16:creationId xmlns:a16="http://schemas.microsoft.com/office/drawing/2014/main" id="{C669C8CF-6F75-1742-857D-06DC9176CAB5}"/>
                </a:ext>
              </a:extLst>
            </p:cNvPr>
            <p:cNvSpPr txBox="1"/>
            <p:nvPr/>
          </p:nvSpPr>
          <p:spPr>
            <a:xfrm>
              <a:off x="10412375" y="5857693"/>
              <a:ext cx="772969" cy="369332"/>
            </a:xfrm>
            <a:prstGeom prst="rect">
              <a:avLst/>
            </a:prstGeom>
            <a:noFill/>
          </p:spPr>
          <p:txBody>
            <a:bodyPr wrap="none" rtlCol="0">
              <a:spAutoFit/>
            </a:bodyPr>
            <a:lstStyle/>
            <a:p>
              <a:pPr algn="ctr"/>
              <a:r>
                <a:rPr lang="en-GB" dirty="0"/>
                <a:t>Genes</a:t>
              </a:r>
            </a:p>
          </p:txBody>
        </p:sp>
        <p:sp>
          <p:nvSpPr>
            <p:cNvPr id="47" name="Rounded Rectangle 46">
              <a:extLst>
                <a:ext uri="{FF2B5EF4-FFF2-40B4-BE49-F238E27FC236}">
                  <a16:creationId xmlns:a16="http://schemas.microsoft.com/office/drawing/2014/main" id="{F0608410-395A-7841-A18B-1046A01840FB}"/>
                </a:ext>
              </a:extLst>
            </p:cNvPr>
            <p:cNvSpPr/>
            <p:nvPr/>
          </p:nvSpPr>
          <p:spPr>
            <a:xfrm>
              <a:off x="4940138" y="5923606"/>
              <a:ext cx="914400" cy="237506"/>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Rounded Rectangle 47">
              <a:extLst>
                <a:ext uri="{FF2B5EF4-FFF2-40B4-BE49-F238E27FC236}">
                  <a16:creationId xmlns:a16="http://schemas.microsoft.com/office/drawing/2014/main" id="{9716656B-6152-6846-8D63-5EA2864452A4}"/>
                </a:ext>
              </a:extLst>
            </p:cNvPr>
            <p:cNvSpPr/>
            <p:nvPr/>
          </p:nvSpPr>
          <p:spPr>
            <a:xfrm>
              <a:off x="8535645" y="5923606"/>
              <a:ext cx="914400" cy="237506"/>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TextBox 50">
              <a:extLst>
                <a:ext uri="{FF2B5EF4-FFF2-40B4-BE49-F238E27FC236}">
                  <a16:creationId xmlns:a16="http://schemas.microsoft.com/office/drawing/2014/main" id="{89021E1E-456F-4242-911D-72C04DA8E7FC}"/>
                </a:ext>
              </a:extLst>
            </p:cNvPr>
            <p:cNvSpPr txBox="1"/>
            <p:nvPr/>
          </p:nvSpPr>
          <p:spPr>
            <a:xfrm>
              <a:off x="4714032" y="5185055"/>
              <a:ext cx="832279" cy="369332"/>
            </a:xfrm>
            <a:prstGeom prst="rect">
              <a:avLst/>
            </a:prstGeom>
            <a:noFill/>
          </p:spPr>
          <p:txBody>
            <a:bodyPr wrap="none" rtlCol="0">
              <a:spAutoFit/>
            </a:bodyPr>
            <a:lstStyle/>
            <a:p>
              <a:r>
                <a:rPr lang="en-GB" dirty="0"/>
                <a:t>250 </a:t>
              </a:r>
              <a:r>
                <a:rPr lang="en-GB" dirty="0" err="1"/>
                <a:t>bp</a:t>
              </a:r>
              <a:endParaRPr lang="en-GB" dirty="0"/>
            </a:p>
          </p:txBody>
        </p:sp>
        <p:sp>
          <p:nvSpPr>
            <p:cNvPr id="52" name="TextBox 51">
              <a:extLst>
                <a:ext uri="{FF2B5EF4-FFF2-40B4-BE49-F238E27FC236}">
                  <a16:creationId xmlns:a16="http://schemas.microsoft.com/office/drawing/2014/main" id="{D73FA914-1D8A-344E-B50C-E10C253B4212}"/>
                </a:ext>
              </a:extLst>
            </p:cNvPr>
            <p:cNvSpPr txBox="1"/>
            <p:nvPr/>
          </p:nvSpPr>
          <p:spPr>
            <a:xfrm>
              <a:off x="5863869" y="5185055"/>
              <a:ext cx="832279" cy="369332"/>
            </a:xfrm>
            <a:prstGeom prst="rect">
              <a:avLst/>
            </a:prstGeom>
            <a:noFill/>
          </p:spPr>
          <p:txBody>
            <a:bodyPr wrap="none" rtlCol="0">
              <a:spAutoFit/>
            </a:bodyPr>
            <a:lstStyle/>
            <a:p>
              <a:r>
                <a:rPr lang="en-GB" dirty="0"/>
                <a:t>300 </a:t>
              </a:r>
              <a:r>
                <a:rPr lang="en-GB" dirty="0" err="1"/>
                <a:t>bp</a:t>
              </a:r>
              <a:endParaRPr lang="en-GB" dirty="0"/>
            </a:p>
          </p:txBody>
        </p:sp>
        <p:sp>
          <p:nvSpPr>
            <p:cNvPr id="53" name="TextBox 52">
              <a:extLst>
                <a:ext uri="{FF2B5EF4-FFF2-40B4-BE49-F238E27FC236}">
                  <a16:creationId xmlns:a16="http://schemas.microsoft.com/office/drawing/2014/main" id="{3CF5F3EA-18DE-AB45-AB43-1D96E7AC6055}"/>
                </a:ext>
              </a:extLst>
            </p:cNvPr>
            <p:cNvSpPr txBox="1"/>
            <p:nvPr/>
          </p:nvSpPr>
          <p:spPr>
            <a:xfrm>
              <a:off x="7013706" y="5185055"/>
              <a:ext cx="832279" cy="369332"/>
            </a:xfrm>
            <a:prstGeom prst="rect">
              <a:avLst/>
            </a:prstGeom>
            <a:noFill/>
          </p:spPr>
          <p:txBody>
            <a:bodyPr wrap="none" rtlCol="0">
              <a:spAutoFit/>
            </a:bodyPr>
            <a:lstStyle/>
            <a:p>
              <a:r>
                <a:rPr lang="en-GB" dirty="0"/>
                <a:t>350 </a:t>
              </a:r>
              <a:r>
                <a:rPr lang="en-GB" dirty="0" err="1"/>
                <a:t>bp</a:t>
              </a:r>
              <a:endParaRPr lang="en-GB" dirty="0"/>
            </a:p>
          </p:txBody>
        </p:sp>
        <p:sp>
          <p:nvSpPr>
            <p:cNvPr id="56" name="TextBox 55">
              <a:extLst>
                <a:ext uri="{FF2B5EF4-FFF2-40B4-BE49-F238E27FC236}">
                  <a16:creationId xmlns:a16="http://schemas.microsoft.com/office/drawing/2014/main" id="{E80547A1-801D-E34C-AD7D-9EB7DDAE1B21}"/>
                </a:ext>
              </a:extLst>
            </p:cNvPr>
            <p:cNvSpPr txBox="1"/>
            <p:nvPr/>
          </p:nvSpPr>
          <p:spPr>
            <a:xfrm>
              <a:off x="8163544" y="5185055"/>
              <a:ext cx="832279" cy="369332"/>
            </a:xfrm>
            <a:prstGeom prst="rect">
              <a:avLst/>
            </a:prstGeom>
            <a:noFill/>
          </p:spPr>
          <p:txBody>
            <a:bodyPr wrap="none" rtlCol="0">
              <a:spAutoFit/>
            </a:bodyPr>
            <a:lstStyle/>
            <a:p>
              <a:r>
                <a:rPr lang="en-GB" dirty="0"/>
                <a:t>400 </a:t>
              </a:r>
              <a:r>
                <a:rPr lang="en-GB" dirty="0" err="1"/>
                <a:t>bp</a:t>
              </a:r>
              <a:endParaRPr lang="en-GB" dirty="0"/>
            </a:p>
          </p:txBody>
        </p:sp>
        <p:sp>
          <p:nvSpPr>
            <p:cNvPr id="57" name="TextBox 56">
              <a:extLst>
                <a:ext uri="{FF2B5EF4-FFF2-40B4-BE49-F238E27FC236}">
                  <a16:creationId xmlns:a16="http://schemas.microsoft.com/office/drawing/2014/main" id="{CD0FCAC6-4576-1148-808A-481ADE5D4C43}"/>
                </a:ext>
              </a:extLst>
            </p:cNvPr>
            <p:cNvSpPr txBox="1"/>
            <p:nvPr/>
          </p:nvSpPr>
          <p:spPr>
            <a:xfrm>
              <a:off x="5230006" y="6201780"/>
              <a:ext cx="317716" cy="369332"/>
            </a:xfrm>
            <a:prstGeom prst="rect">
              <a:avLst/>
            </a:prstGeom>
            <a:noFill/>
          </p:spPr>
          <p:txBody>
            <a:bodyPr wrap="none" rtlCol="0">
              <a:spAutoFit/>
            </a:bodyPr>
            <a:lstStyle/>
            <a:p>
              <a:r>
                <a:rPr lang="en-GB" dirty="0"/>
                <a:t>A</a:t>
              </a:r>
            </a:p>
          </p:txBody>
        </p:sp>
        <p:sp>
          <p:nvSpPr>
            <p:cNvPr id="58" name="TextBox 57">
              <a:extLst>
                <a:ext uri="{FF2B5EF4-FFF2-40B4-BE49-F238E27FC236}">
                  <a16:creationId xmlns:a16="http://schemas.microsoft.com/office/drawing/2014/main" id="{1D14A1FC-1BE1-684B-B263-20DE420439EA}"/>
                </a:ext>
              </a:extLst>
            </p:cNvPr>
            <p:cNvSpPr txBox="1"/>
            <p:nvPr/>
          </p:nvSpPr>
          <p:spPr>
            <a:xfrm>
              <a:off x="8833564" y="6201781"/>
              <a:ext cx="309700" cy="369332"/>
            </a:xfrm>
            <a:prstGeom prst="rect">
              <a:avLst/>
            </a:prstGeom>
            <a:noFill/>
          </p:spPr>
          <p:txBody>
            <a:bodyPr wrap="none" rtlCol="0">
              <a:spAutoFit/>
            </a:bodyPr>
            <a:lstStyle/>
            <a:p>
              <a:r>
                <a:rPr lang="en-GB" dirty="0"/>
                <a:t>B</a:t>
              </a:r>
            </a:p>
          </p:txBody>
        </p:sp>
        <p:sp>
          <p:nvSpPr>
            <p:cNvPr id="61" name="Rounded Rectangle 60">
              <a:extLst>
                <a:ext uri="{FF2B5EF4-FFF2-40B4-BE49-F238E27FC236}">
                  <a16:creationId xmlns:a16="http://schemas.microsoft.com/office/drawing/2014/main" id="{A717F107-32C1-5C4B-8B8B-CBE6B8E528EC}"/>
                </a:ext>
              </a:extLst>
            </p:cNvPr>
            <p:cNvSpPr/>
            <p:nvPr/>
          </p:nvSpPr>
          <p:spPr>
            <a:xfrm>
              <a:off x="4773881" y="4595068"/>
              <a:ext cx="614983" cy="45719"/>
            </a:xfrm>
            <a:prstGeom prst="round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Rounded Rectangle 61">
              <a:extLst>
                <a:ext uri="{FF2B5EF4-FFF2-40B4-BE49-F238E27FC236}">
                  <a16:creationId xmlns:a16="http://schemas.microsoft.com/office/drawing/2014/main" id="{ABFB78F9-5EA8-9640-BC02-3C56BC679DBF}"/>
                </a:ext>
              </a:extLst>
            </p:cNvPr>
            <p:cNvSpPr/>
            <p:nvPr/>
          </p:nvSpPr>
          <p:spPr>
            <a:xfrm>
              <a:off x="4889196" y="4509016"/>
              <a:ext cx="614983" cy="45719"/>
            </a:xfrm>
            <a:prstGeom prst="round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Rounded Rectangle 62">
              <a:extLst>
                <a:ext uri="{FF2B5EF4-FFF2-40B4-BE49-F238E27FC236}">
                  <a16:creationId xmlns:a16="http://schemas.microsoft.com/office/drawing/2014/main" id="{3978D501-FC09-6541-8D26-0378C0A77498}"/>
                </a:ext>
              </a:extLst>
            </p:cNvPr>
            <p:cNvSpPr/>
            <p:nvPr/>
          </p:nvSpPr>
          <p:spPr>
            <a:xfrm>
              <a:off x="4859510" y="4675568"/>
              <a:ext cx="614983" cy="45719"/>
            </a:xfrm>
            <a:prstGeom prst="round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4" name="Rounded Rectangle 63">
              <a:extLst>
                <a:ext uri="{FF2B5EF4-FFF2-40B4-BE49-F238E27FC236}">
                  <a16:creationId xmlns:a16="http://schemas.microsoft.com/office/drawing/2014/main" id="{AC08F0F2-A04A-3A46-AB17-C60CB2E39BDA}"/>
                </a:ext>
              </a:extLst>
            </p:cNvPr>
            <p:cNvSpPr/>
            <p:nvPr/>
          </p:nvSpPr>
          <p:spPr>
            <a:xfrm>
              <a:off x="5025750" y="4764781"/>
              <a:ext cx="614983" cy="45719"/>
            </a:xfrm>
            <a:prstGeom prst="round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5" name="Rounded Rectangle 64">
              <a:extLst>
                <a:ext uri="{FF2B5EF4-FFF2-40B4-BE49-F238E27FC236}">
                  <a16:creationId xmlns:a16="http://schemas.microsoft.com/office/drawing/2014/main" id="{C041FE4E-AD76-3A4C-985C-2E927B062449}"/>
                </a:ext>
              </a:extLst>
            </p:cNvPr>
            <p:cNvSpPr/>
            <p:nvPr/>
          </p:nvSpPr>
          <p:spPr>
            <a:xfrm>
              <a:off x="5228389" y="4432513"/>
              <a:ext cx="614983" cy="45719"/>
            </a:xfrm>
            <a:prstGeom prst="round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0" name="Rounded Rectangle 69">
              <a:extLst>
                <a:ext uri="{FF2B5EF4-FFF2-40B4-BE49-F238E27FC236}">
                  <a16:creationId xmlns:a16="http://schemas.microsoft.com/office/drawing/2014/main" id="{900B8188-FB02-634C-8B9A-2F6D32225A70}"/>
                </a:ext>
              </a:extLst>
            </p:cNvPr>
            <p:cNvSpPr/>
            <p:nvPr/>
          </p:nvSpPr>
          <p:spPr>
            <a:xfrm>
              <a:off x="8476455" y="4585017"/>
              <a:ext cx="614983" cy="45719"/>
            </a:xfrm>
            <a:prstGeom prst="round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3" name="Rounded Rectangle 72">
              <a:extLst>
                <a:ext uri="{FF2B5EF4-FFF2-40B4-BE49-F238E27FC236}">
                  <a16:creationId xmlns:a16="http://schemas.microsoft.com/office/drawing/2014/main" id="{537D690A-5282-4841-AF7C-4D4486180478}"/>
                </a:ext>
              </a:extLst>
            </p:cNvPr>
            <p:cNvSpPr/>
            <p:nvPr/>
          </p:nvSpPr>
          <p:spPr>
            <a:xfrm>
              <a:off x="9103680" y="4379021"/>
              <a:ext cx="614983" cy="45719"/>
            </a:xfrm>
            <a:prstGeom prst="round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6" name="Rounded Rectangle 75">
              <a:extLst>
                <a:ext uri="{FF2B5EF4-FFF2-40B4-BE49-F238E27FC236}">
                  <a16:creationId xmlns:a16="http://schemas.microsoft.com/office/drawing/2014/main" id="{A6299FD3-830B-F440-B4A1-516787425FA2}"/>
                </a:ext>
              </a:extLst>
            </p:cNvPr>
            <p:cNvSpPr/>
            <p:nvPr/>
          </p:nvSpPr>
          <p:spPr>
            <a:xfrm>
              <a:off x="8878415" y="4491088"/>
              <a:ext cx="614983" cy="45719"/>
            </a:xfrm>
            <a:prstGeom prst="round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7" name="Rounded Rectangle 76">
              <a:extLst>
                <a:ext uri="{FF2B5EF4-FFF2-40B4-BE49-F238E27FC236}">
                  <a16:creationId xmlns:a16="http://schemas.microsoft.com/office/drawing/2014/main" id="{C25082AC-02A5-5C40-8036-4A8FA16CD2F7}"/>
                </a:ext>
              </a:extLst>
            </p:cNvPr>
            <p:cNvSpPr/>
            <p:nvPr/>
          </p:nvSpPr>
          <p:spPr>
            <a:xfrm>
              <a:off x="8684326" y="4655722"/>
              <a:ext cx="614983" cy="45719"/>
            </a:xfrm>
            <a:prstGeom prst="round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80" name="Straight Arrow Connector 79">
              <a:extLst>
                <a:ext uri="{FF2B5EF4-FFF2-40B4-BE49-F238E27FC236}">
                  <a16:creationId xmlns:a16="http://schemas.microsoft.com/office/drawing/2014/main" id="{B6B0A4EF-ECF7-4D40-A77F-6D3B87C0357B}"/>
                </a:ext>
              </a:extLst>
            </p:cNvPr>
            <p:cNvCxnSpPr>
              <a:cxnSpLocks/>
            </p:cNvCxnSpPr>
            <p:nvPr/>
          </p:nvCxnSpPr>
          <p:spPr>
            <a:xfrm flipH="1">
              <a:off x="9849511" y="4937366"/>
              <a:ext cx="458271" cy="590"/>
            </a:xfrm>
            <a:prstGeom prst="straightConnector1">
              <a:avLst/>
            </a:prstGeom>
            <a:ln w="285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 name="Rounded Rectangle 103">
              <a:extLst>
                <a:ext uri="{FF2B5EF4-FFF2-40B4-BE49-F238E27FC236}">
                  <a16:creationId xmlns:a16="http://schemas.microsoft.com/office/drawing/2014/main" id="{9168C57E-C299-AC4B-93D2-C1E67CD5728D}"/>
                </a:ext>
              </a:extLst>
            </p:cNvPr>
            <p:cNvSpPr/>
            <p:nvPr/>
          </p:nvSpPr>
          <p:spPr>
            <a:xfrm>
              <a:off x="7409542" y="4655722"/>
              <a:ext cx="614983" cy="45719"/>
            </a:xfrm>
            <a:prstGeom prst="round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5" name="Rounded Rectangle 104">
              <a:extLst>
                <a:ext uri="{FF2B5EF4-FFF2-40B4-BE49-F238E27FC236}">
                  <a16:creationId xmlns:a16="http://schemas.microsoft.com/office/drawing/2014/main" id="{5FDBCE23-2BBA-D047-A97C-7468428F218A}"/>
                </a:ext>
              </a:extLst>
            </p:cNvPr>
            <p:cNvSpPr/>
            <p:nvPr/>
          </p:nvSpPr>
          <p:spPr>
            <a:xfrm>
              <a:off x="6727388" y="4560577"/>
              <a:ext cx="614983" cy="45719"/>
            </a:xfrm>
            <a:prstGeom prst="round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6" name="Rounded Rectangle 105">
              <a:extLst>
                <a:ext uri="{FF2B5EF4-FFF2-40B4-BE49-F238E27FC236}">
                  <a16:creationId xmlns:a16="http://schemas.microsoft.com/office/drawing/2014/main" id="{D475C198-A953-A34C-A060-2B1BE86921BE}"/>
                </a:ext>
              </a:extLst>
            </p:cNvPr>
            <p:cNvSpPr/>
            <p:nvPr/>
          </p:nvSpPr>
          <p:spPr>
            <a:xfrm>
              <a:off x="6773851" y="4331541"/>
              <a:ext cx="614983" cy="45719"/>
            </a:xfrm>
            <a:prstGeom prst="round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7" name="Rounded Rectangle 106">
              <a:extLst>
                <a:ext uri="{FF2B5EF4-FFF2-40B4-BE49-F238E27FC236}">
                  <a16:creationId xmlns:a16="http://schemas.microsoft.com/office/drawing/2014/main" id="{DB511558-B4CC-E545-A521-FC6BCD29935F}"/>
                </a:ext>
              </a:extLst>
            </p:cNvPr>
            <p:cNvSpPr/>
            <p:nvPr/>
          </p:nvSpPr>
          <p:spPr>
            <a:xfrm>
              <a:off x="7187614" y="4420528"/>
              <a:ext cx="614983" cy="45719"/>
            </a:xfrm>
            <a:prstGeom prst="round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8" name="Rounded Rectangle 107">
              <a:extLst>
                <a:ext uri="{FF2B5EF4-FFF2-40B4-BE49-F238E27FC236}">
                  <a16:creationId xmlns:a16="http://schemas.microsoft.com/office/drawing/2014/main" id="{48E67F5D-090B-0D4D-BDB6-B5A12860C182}"/>
                </a:ext>
              </a:extLst>
            </p:cNvPr>
            <p:cNvSpPr/>
            <p:nvPr/>
          </p:nvSpPr>
          <p:spPr>
            <a:xfrm>
              <a:off x="7489083" y="4539019"/>
              <a:ext cx="614983" cy="45719"/>
            </a:xfrm>
            <a:prstGeom prst="round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9" name="Rounded Rectangle 108">
              <a:extLst>
                <a:ext uri="{FF2B5EF4-FFF2-40B4-BE49-F238E27FC236}">
                  <a16:creationId xmlns:a16="http://schemas.microsoft.com/office/drawing/2014/main" id="{3E6CFB58-5DE4-3A46-BB40-9CBA2ECF4151}"/>
                </a:ext>
              </a:extLst>
            </p:cNvPr>
            <p:cNvSpPr/>
            <p:nvPr/>
          </p:nvSpPr>
          <p:spPr>
            <a:xfrm>
              <a:off x="7578335" y="4291005"/>
              <a:ext cx="614983" cy="45719"/>
            </a:xfrm>
            <a:prstGeom prst="round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0" name="Rounded Rectangle 109">
              <a:extLst>
                <a:ext uri="{FF2B5EF4-FFF2-40B4-BE49-F238E27FC236}">
                  <a16:creationId xmlns:a16="http://schemas.microsoft.com/office/drawing/2014/main" id="{77EB386B-6211-D64E-A8F1-A6B338B55111}"/>
                </a:ext>
              </a:extLst>
            </p:cNvPr>
            <p:cNvSpPr/>
            <p:nvPr/>
          </p:nvSpPr>
          <p:spPr>
            <a:xfrm>
              <a:off x="6952342" y="5550392"/>
              <a:ext cx="914400" cy="237506"/>
            </a:xfrm>
            <a:prstGeom prst="round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12" name="Straight Arrow Connector 111">
              <a:extLst>
                <a:ext uri="{FF2B5EF4-FFF2-40B4-BE49-F238E27FC236}">
                  <a16:creationId xmlns:a16="http://schemas.microsoft.com/office/drawing/2014/main" id="{9F5E0668-DE89-3F48-95D3-FDF3B323C02E}"/>
                </a:ext>
              </a:extLst>
            </p:cNvPr>
            <p:cNvCxnSpPr>
              <a:cxnSpLocks/>
              <a:stCxn id="113" idx="1"/>
              <a:endCxn id="110" idx="3"/>
            </p:cNvCxnSpPr>
            <p:nvPr/>
          </p:nvCxnSpPr>
          <p:spPr>
            <a:xfrm flipH="1">
              <a:off x="7866742" y="5663950"/>
              <a:ext cx="2429867" cy="5195"/>
            </a:xfrm>
            <a:prstGeom prst="straightConnector1">
              <a:avLst/>
            </a:prstGeom>
            <a:ln w="285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3" name="TextBox 112">
              <a:extLst>
                <a:ext uri="{FF2B5EF4-FFF2-40B4-BE49-F238E27FC236}">
                  <a16:creationId xmlns:a16="http://schemas.microsoft.com/office/drawing/2014/main" id="{2211F895-3A95-1247-813D-7269BBE4A7DB}"/>
                </a:ext>
              </a:extLst>
            </p:cNvPr>
            <p:cNvSpPr txBox="1"/>
            <p:nvPr/>
          </p:nvSpPr>
          <p:spPr>
            <a:xfrm>
              <a:off x="10296609" y="5479284"/>
              <a:ext cx="1173719" cy="369332"/>
            </a:xfrm>
            <a:prstGeom prst="rect">
              <a:avLst/>
            </a:prstGeom>
            <a:noFill/>
          </p:spPr>
          <p:txBody>
            <a:bodyPr wrap="none" rtlCol="0">
              <a:spAutoFit/>
            </a:bodyPr>
            <a:lstStyle/>
            <a:p>
              <a:r>
                <a:rPr lang="en-GB" dirty="0"/>
                <a:t>Enhancer?</a:t>
              </a:r>
            </a:p>
          </p:txBody>
        </p:sp>
        <p:sp>
          <p:nvSpPr>
            <p:cNvPr id="117" name="Right Arrow 116">
              <a:extLst>
                <a:ext uri="{FF2B5EF4-FFF2-40B4-BE49-F238E27FC236}">
                  <a16:creationId xmlns:a16="http://schemas.microsoft.com/office/drawing/2014/main" id="{4AC88F43-2C0F-A342-9F6C-BB8877A9815D}"/>
                </a:ext>
              </a:extLst>
            </p:cNvPr>
            <p:cNvSpPr/>
            <p:nvPr/>
          </p:nvSpPr>
          <p:spPr>
            <a:xfrm>
              <a:off x="3312450" y="4804556"/>
              <a:ext cx="665018" cy="280585"/>
            </a:xfrm>
            <a:prstGeom prst="rightArrow">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18" name="TextBox 117">
            <a:extLst>
              <a:ext uri="{FF2B5EF4-FFF2-40B4-BE49-F238E27FC236}">
                <a16:creationId xmlns:a16="http://schemas.microsoft.com/office/drawing/2014/main" id="{8415DE34-98A3-834F-88DA-98FA4399C161}"/>
              </a:ext>
            </a:extLst>
          </p:cNvPr>
          <p:cNvSpPr txBox="1"/>
          <p:nvPr/>
        </p:nvSpPr>
        <p:spPr>
          <a:xfrm>
            <a:off x="10515034" y="1749367"/>
            <a:ext cx="1059264" cy="1938992"/>
          </a:xfrm>
          <a:prstGeom prst="rect">
            <a:avLst/>
          </a:prstGeom>
          <a:noFill/>
          <a:ln w="19050">
            <a:solidFill>
              <a:schemeClr val="tx1"/>
            </a:solidFill>
          </a:ln>
        </p:spPr>
        <p:txBody>
          <a:bodyPr wrap="none" rtlCol="0">
            <a:spAutoFit/>
          </a:bodyPr>
          <a:lstStyle/>
          <a:p>
            <a:pPr algn="ctr"/>
            <a:r>
              <a:rPr lang="en-GB" sz="2400" b="1" u="sng" dirty="0"/>
              <a:t>Tools:</a:t>
            </a:r>
          </a:p>
          <a:p>
            <a:pPr algn="ctr"/>
            <a:r>
              <a:rPr lang="en-GB" sz="2400" dirty="0"/>
              <a:t>STAR</a:t>
            </a:r>
          </a:p>
          <a:p>
            <a:pPr algn="ctr"/>
            <a:r>
              <a:rPr lang="en-GB" sz="2400" dirty="0"/>
              <a:t>Bowtie</a:t>
            </a:r>
          </a:p>
          <a:p>
            <a:pPr algn="ctr"/>
            <a:r>
              <a:rPr lang="en-GB" sz="2400" dirty="0"/>
              <a:t>BWA</a:t>
            </a:r>
          </a:p>
          <a:p>
            <a:pPr algn="ctr"/>
            <a:r>
              <a:rPr lang="en-GB" sz="2400" dirty="0"/>
              <a:t>HISAT2</a:t>
            </a:r>
          </a:p>
        </p:txBody>
      </p:sp>
      <p:sp>
        <p:nvSpPr>
          <p:cNvPr id="66" name="Rounded Rectangle 65">
            <a:extLst>
              <a:ext uri="{FF2B5EF4-FFF2-40B4-BE49-F238E27FC236}">
                <a16:creationId xmlns:a16="http://schemas.microsoft.com/office/drawing/2014/main" id="{B6BF0D43-6B7D-7D45-9B8B-FB07C2572479}"/>
              </a:ext>
            </a:extLst>
          </p:cNvPr>
          <p:cNvSpPr/>
          <p:nvPr/>
        </p:nvSpPr>
        <p:spPr>
          <a:xfrm>
            <a:off x="1535810" y="536138"/>
            <a:ext cx="9103438" cy="861076"/>
          </a:xfrm>
          <a:prstGeom prst="round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4400" b="1" dirty="0"/>
              <a:t> Read Alignment -</a:t>
            </a:r>
            <a:r>
              <a:rPr lang="en-GB" sz="4400" dirty="0"/>
              <a:t> Traditional mapping</a:t>
            </a:r>
            <a:endParaRPr lang="en-GB" sz="4400" b="1" dirty="0"/>
          </a:p>
        </p:txBody>
      </p:sp>
      <p:sp>
        <p:nvSpPr>
          <p:cNvPr id="2" name="Slide Number Placeholder 2">
            <a:extLst>
              <a:ext uri="{FF2B5EF4-FFF2-40B4-BE49-F238E27FC236}">
                <a16:creationId xmlns:a16="http://schemas.microsoft.com/office/drawing/2014/main" id="{26007A8B-7FE5-3A09-A8F8-AF13D46C9CDA}"/>
              </a:ext>
            </a:extLst>
          </p:cNvPr>
          <p:cNvSpPr>
            <a:spLocks noGrp="1"/>
          </p:cNvSpPr>
          <p:nvPr>
            <p:ph type="sldNum" sz="quarter" idx="12"/>
          </p:nvPr>
        </p:nvSpPr>
        <p:spPr>
          <a:xfrm>
            <a:off x="9297081" y="6414216"/>
            <a:ext cx="2743200" cy="365125"/>
          </a:xfrm>
        </p:spPr>
        <p:txBody>
          <a:bodyPr/>
          <a:lstStyle/>
          <a:p>
            <a:fld id="{FE1C72F9-1132-3C4A-93C5-CF217ED18781}" type="slidenum">
              <a:rPr lang="en-GB" smtClean="0"/>
              <a:t>24</a:t>
            </a:fld>
            <a:endParaRPr lang="en-GB" dirty="0"/>
          </a:p>
        </p:txBody>
      </p:sp>
    </p:spTree>
    <p:extLst>
      <p:ext uri="{BB962C8B-B14F-4D97-AF65-F5344CB8AC3E}">
        <p14:creationId xmlns:p14="http://schemas.microsoft.com/office/powerpoint/2010/main" val="1127761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8"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C82CA9B-64F4-7F4D-980D-6B11B3D4F0EE}"/>
              </a:ext>
            </a:extLst>
          </p:cNvPr>
          <p:cNvSpPr>
            <a:spLocks noGrp="1"/>
          </p:cNvSpPr>
          <p:nvPr>
            <p:ph idx="1"/>
          </p:nvPr>
        </p:nvSpPr>
        <p:spPr>
          <a:xfrm>
            <a:off x="838200" y="2535767"/>
            <a:ext cx="10515600" cy="3233021"/>
          </a:xfrm>
        </p:spPr>
        <p:txBody>
          <a:bodyPr/>
          <a:lstStyle/>
          <a:p>
            <a:pPr marL="0" indent="0">
              <a:buNone/>
            </a:pPr>
            <a:r>
              <a:rPr lang="en-US" sz="2400" dirty="0"/>
              <a:t>SAM format is a generic format for storing large nucleotide sequence alignments</a:t>
            </a:r>
          </a:p>
          <a:p>
            <a:pPr marL="0" indent="0">
              <a:buNone/>
            </a:pPr>
            <a:endParaRPr lang="en-US" sz="2400" dirty="0"/>
          </a:p>
          <a:p>
            <a:pPr marL="0" indent="0">
              <a:buNone/>
            </a:pPr>
            <a:r>
              <a:rPr lang="en-GB" sz="2400" dirty="0"/>
              <a:t>BAM file is the compressed version </a:t>
            </a:r>
            <a:r>
              <a:rPr lang="en-GB" sz="2400" dirty="0">
                <a:sym typeface="Wingdings" pitchFamily="2" charset="2"/>
              </a:rPr>
              <a:t> Otherwise the files can be huge!</a:t>
            </a:r>
          </a:p>
          <a:p>
            <a:pPr marL="0" indent="0">
              <a:buNone/>
            </a:pPr>
            <a:endParaRPr lang="en-GB" sz="2400" dirty="0">
              <a:sym typeface="Wingdings" pitchFamily="2" charset="2"/>
            </a:endParaRPr>
          </a:p>
          <a:p>
            <a:pPr marL="0" indent="0">
              <a:buNone/>
            </a:pPr>
            <a:r>
              <a:rPr lang="en-GB" sz="2400" dirty="0">
                <a:sym typeface="Wingdings" pitchFamily="2" charset="2"/>
              </a:rPr>
              <a:t>A </a:t>
            </a:r>
            <a:r>
              <a:rPr lang="en-GB" sz="2400" b="1" dirty="0">
                <a:sym typeface="Wingdings" pitchFamily="2" charset="2"/>
              </a:rPr>
              <a:t>SAM file </a:t>
            </a:r>
            <a:r>
              <a:rPr lang="en-GB" sz="2400" dirty="0">
                <a:sym typeface="Wingdings" pitchFamily="2" charset="2"/>
              </a:rPr>
              <a:t>looks like this…</a:t>
            </a:r>
          </a:p>
          <a:p>
            <a:pPr marL="0" indent="0">
              <a:buNone/>
            </a:pPr>
            <a:endParaRPr lang="en-GB" dirty="0">
              <a:sym typeface="Wingdings" pitchFamily="2" charset="2"/>
            </a:endParaRPr>
          </a:p>
        </p:txBody>
      </p:sp>
      <p:sp>
        <p:nvSpPr>
          <p:cNvPr id="5" name="Rounded Rectangle 4">
            <a:extLst>
              <a:ext uri="{FF2B5EF4-FFF2-40B4-BE49-F238E27FC236}">
                <a16:creationId xmlns:a16="http://schemas.microsoft.com/office/drawing/2014/main" id="{7753615B-2762-EC4E-8B42-F98439BD71B3}"/>
              </a:ext>
            </a:extLst>
          </p:cNvPr>
          <p:cNvSpPr/>
          <p:nvPr/>
        </p:nvSpPr>
        <p:spPr>
          <a:xfrm>
            <a:off x="838199" y="528337"/>
            <a:ext cx="9968345" cy="861076"/>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400" b="1" dirty="0"/>
              <a:t>Sequence Alignment Map </a:t>
            </a:r>
            <a:r>
              <a:rPr lang="en-US" sz="4400" dirty="0"/>
              <a:t>- </a:t>
            </a:r>
            <a:r>
              <a:rPr lang="en-GB" sz="4400" dirty="0"/>
              <a:t>SAM/BAM file</a:t>
            </a:r>
            <a:endParaRPr lang="en-GB" sz="4400" b="1" dirty="0"/>
          </a:p>
        </p:txBody>
      </p:sp>
      <p:sp>
        <p:nvSpPr>
          <p:cNvPr id="2" name="Slide Number Placeholder 2">
            <a:extLst>
              <a:ext uri="{FF2B5EF4-FFF2-40B4-BE49-F238E27FC236}">
                <a16:creationId xmlns:a16="http://schemas.microsoft.com/office/drawing/2014/main" id="{DD7F02BC-039B-E021-CF97-5176A778F8C9}"/>
              </a:ext>
            </a:extLst>
          </p:cNvPr>
          <p:cNvSpPr>
            <a:spLocks noGrp="1"/>
          </p:cNvSpPr>
          <p:nvPr>
            <p:ph type="sldNum" sz="quarter" idx="12"/>
          </p:nvPr>
        </p:nvSpPr>
        <p:spPr>
          <a:xfrm>
            <a:off x="9297081" y="6414216"/>
            <a:ext cx="2743200" cy="365125"/>
          </a:xfrm>
        </p:spPr>
        <p:txBody>
          <a:bodyPr/>
          <a:lstStyle/>
          <a:p>
            <a:fld id="{FE1C72F9-1132-3C4A-93C5-CF217ED18781}" type="slidenum">
              <a:rPr lang="en-GB" smtClean="0"/>
              <a:t>25</a:t>
            </a:fld>
            <a:endParaRPr lang="en-GB" dirty="0"/>
          </a:p>
        </p:txBody>
      </p:sp>
      <p:pic>
        <p:nvPicPr>
          <p:cNvPr id="6" name="Picture 5" descr="White text on a black background&#10;&#10;Description automatically generated with medium confidence">
            <a:extLst>
              <a:ext uri="{FF2B5EF4-FFF2-40B4-BE49-F238E27FC236}">
                <a16:creationId xmlns:a16="http://schemas.microsoft.com/office/drawing/2014/main" id="{8AE0940B-6199-B0A9-2AB6-B70C8E3E6F04}"/>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40000"/>
                    </a14:imgEffect>
                  </a14:imgLayer>
                </a14:imgProps>
              </a:ext>
            </a:extLst>
          </a:blip>
          <a:stretch>
            <a:fillRect/>
          </a:stretch>
        </p:blipFill>
        <p:spPr>
          <a:xfrm>
            <a:off x="4718085" y="4871758"/>
            <a:ext cx="5145333" cy="1291011"/>
          </a:xfrm>
          <a:prstGeom prst="rect">
            <a:avLst/>
          </a:prstGeom>
        </p:spPr>
      </p:pic>
      <p:pic>
        <p:nvPicPr>
          <p:cNvPr id="8" name="Picture 7" descr="A picture containing shape&#10;&#10;Description automatically generated">
            <a:extLst>
              <a:ext uri="{FF2B5EF4-FFF2-40B4-BE49-F238E27FC236}">
                <a16:creationId xmlns:a16="http://schemas.microsoft.com/office/drawing/2014/main" id="{D288C71A-8231-B6EE-0C9E-EC8A52DCE849}"/>
              </a:ext>
            </a:extLst>
          </p:cNvPr>
          <p:cNvPicPr>
            <a:picLocks noChangeAspect="1"/>
          </p:cNvPicPr>
          <p:nvPr/>
        </p:nvPicPr>
        <p:blipFill>
          <a:blip r:embed="rId5"/>
          <a:stretch>
            <a:fillRect/>
          </a:stretch>
        </p:blipFill>
        <p:spPr>
          <a:xfrm>
            <a:off x="10074800" y="4774329"/>
            <a:ext cx="1463488" cy="1463488"/>
          </a:xfrm>
          <a:prstGeom prst="rect">
            <a:avLst/>
          </a:prstGeom>
        </p:spPr>
      </p:pic>
    </p:spTree>
    <p:extLst>
      <p:ext uri="{BB962C8B-B14F-4D97-AF65-F5344CB8AC3E}">
        <p14:creationId xmlns:p14="http://schemas.microsoft.com/office/powerpoint/2010/main" val="2414130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9EC26FD-F38D-EE4B-A063-A899CB351C09}"/>
              </a:ext>
            </a:extLst>
          </p:cNvPr>
          <p:cNvSpPr/>
          <p:nvPr/>
        </p:nvSpPr>
        <p:spPr>
          <a:xfrm>
            <a:off x="1104840" y="2432619"/>
            <a:ext cx="10668060" cy="2123658"/>
          </a:xfrm>
          <a:prstGeom prst="rect">
            <a:avLst/>
          </a:prstGeom>
        </p:spPr>
        <p:txBody>
          <a:bodyPr wrap="square">
            <a:spAutoFit/>
          </a:bodyPr>
          <a:lstStyle/>
          <a:p>
            <a:r>
              <a:rPr lang="en-US" sz="1600" dirty="0">
                <a:latin typeface="Andale Mono" panose="020B0509000000000004" pitchFamily="49" charset="0"/>
              </a:rPr>
              <a:t>@HD VN:1.6 </a:t>
            </a:r>
            <a:r>
              <a:rPr lang="en-US" sz="1600" dirty="0" err="1">
                <a:latin typeface="Andale Mono" panose="020B0509000000000004" pitchFamily="49" charset="0"/>
              </a:rPr>
              <a:t>SO:coordinate</a:t>
            </a:r>
            <a:r>
              <a:rPr lang="en-US" sz="1600" dirty="0">
                <a:latin typeface="Andale Mono" panose="020B0509000000000004" pitchFamily="49" charset="0"/>
              </a:rPr>
              <a:t> </a:t>
            </a:r>
          </a:p>
          <a:p>
            <a:r>
              <a:rPr lang="en-US" sz="1600" dirty="0">
                <a:latin typeface="Andale Mono" panose="020B0509000000000004" pitchFamily="49" charset="0"/>
              </a:rPr>
              <a:t>@SQ </a:t>
            </a:r>
            <a:r>
              <a:rPr lang="en-US" sz="1600" dirty="0" err="1">
                <a:latin typeface="Andale Mono" panose="020B0509000000000004" pitchFamily="49" charset="0"/>
              </a:rPr>
              <a:t>SN:ref</a:t>
            </a:r>
            <a:r>
              <a:rPr lang="en-US" sz="1600" dirty="0">
                <a:latin typeface="Andale Mono" panose="020B0509000000000004" pitchFamily="49" charset="0"/>
              </a:rPr>
              <a:t> LN:45 </a:t>
            </a:r>
          </a:p>
          <a:p>
            <a:r>
              <a:rPr lang="en-US" sz="1600" dirty="0">
                <a:latin typeface="Andale Mono" panose="020B0509000000000004" pitchFamily="49" charset="0"/>
              </a:rPr>
              <a:t>r001  99  mm10_chr1  7 30 8M2I4M1D3M = 37  39 TTAGATAAAGGATACTG * </a:t>
            </a:r>
          </a:p>
          <a:p>
            <a:r>
              <a:rPr lang="en-US" sz="1600" dirty="0">
                <a:latin typeface="Andale Mono" panose="020B0509000000000004" pitchFamily="49" charset="0"/>
              </a:rPr>
              <a:t>r002   0  mm10_chr1  9 30 3S6M1P1I4M *  0   0 AAAAGATAAGGATA    * </a:t>
            </a:r>
          </a:p>
          <a:p>
            <a:r>
              <a:rPr lang="en-US" sz="1600" dirty="0">
                <a:latin typeface="Andale Mono" panose="020B0509000000000004" pitchFamily="49" charset="0"/>
              </a:rPr>
              <a:t>r003   0  mm10_chr2  9 30 5S6M       *  0   0 GCCTAAGCTAA       * SA,29,-,6H5M,17,0; </a:t>
            </a:r>
          </a:p>
          <a:p>
            <a:r>
              <a:rPr lang="en-US" sz="1600" dirty="0">
                <a:latin typeface="Andale Mono" panose="020B0509000000000004" pitchFamily="49" charset="0"/>
              </a:rPr>
              <a:t>r004   0  mm10_chr5 16 30 6M14N5M    *  0   0 ATAGCTTCAGC       * </a:t>
            </a:r>
          </a:p>
          <a:p>
            <a:r>
              <a:rPr lang="en-US" sz="1600" dirty="0">
                <a:latin typeface="Andale Mono" panose="020B0509000000000004" pitchFamily="49" charset="0"/>
              </a:rPr>
              <a:t>r003 2064 mm10_chr2 29 17 6H5M       *  0   0 TAGGC             * SA:Z,9,+,5S6M,30,1; </a:t>
            </a:r>
          </a:p>
          <a:p>
            <a:r>
              <a:rPr lang="en-US" sz="1600" dirty="0">
                <a:latin typeface="Andale Mono" panose="020B0509000000000004" pitchFamily="49" charset="0"/>
              </a:rPr>
              <a:t>r001  147 mm10_chr1 37 30 9M         =  7 -39 CAGCGGCAT         * NM:i:1</a:t>
            </a:r>
            <a:endParaRPr lang="en-GB" sz="1600" dirty="0">
              <a:latin typeface="Andale Mono" panose="020B0509000000000004" pitchFamily="49" charset="0"/>
            </a:endParaRPr>
          </a:p>
        </p:txBody>
      </p:sp>
      <p:sp>
        <p:nvSpPr>
          <p:cNvPr id="5" name="TextBox 4">
            <a:extLst>
              <a:ext uri="{FF2B5EF4-FFF2-40B4-BE49-F238E27FC236}">
                <a16:creationId xmlns:a16="http://schemas.microsoft.com/office/drawing/2014/main" id="{26CA6A03-9CE6-DB40-B3E3-1D0AE9CF03D3}"/>
              </a:ext>
            </a:extLst>
          </p:cNvPr>
          <p:cNvSpPr txBox="1"/>
          <p:nvPr/>
        </p:nvSpPr>
        <p:spPr>
          <a:xfrm>
            <a:off x="2136427" y="1682747"/>
            <a:ext cx="1006674" cy="400110"/>
          </a:xfrm>
          <a:prstGeom prst="rect">
            <a:avLst/>
          </a:prstGeom>
          <a:noFill/>
        </p:spPr>
        <p:txBody>
          <a:bodyPr wrap="square" rtlCol="0">
            <a:spAutoFit/>
          </a:bodyPr>
          <a:lstStyle/>
          <a:p>
            <a:r>
              <a:rPr lang="en-GB" sz="2000" dirty="0"/>
              <a:t>Header</a:t>
            </a:r>
          </a:p>
        </p:txBody>
      </p:sp>
      <p:sp>
        <p:nvSpPr>
          <p:cNvPr id="6" name="Rounded Rectangle 5">
            <a:extLst>
              <a:ext uri="{FF2B5EF4-FFF2-40B4-BE49-F238E27FC236}">
                <a16:creationId xmlns:a16="http://schemas.microsoft.com/office/drawing/2014/main" id="{513EB14F-D35A-F546-BF7E-DB72109ADEEC}"/>
              </a:ext>
            </a:extLst>
          </p:cNvPr>
          <p:cNvSpPr/>
          <p:nvPr/>
        </p:nvSpPr>
        <p:spPr>
          <a:xfrm>
            <a:off x="1104840" y="2459334"/>
            <a:ext cx="3070263" cy="519525"/>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9" name="Straight Arrow Connector 8">
            <a:extLst>
              <a:ext uri="{FF2B5EF4-FFF2-40B4-BE49-F238E27FC236}">
                <a16:creationId xmlns:a16="http://schemas.microsoft.com/office/drawing/2014/main" id="{37FA4607-2E69-504A-825E-3576ECC44198}"/>
              </a:ext>
            </a:extLst>
          </p:cNvPr>
          <p:cNvCxnSpPr>
            <a:cxnSpLocks/>
          </p:cNvCxnSpPr>
          <p:nvPr/>
        </p:nvCxnSpPr>
        <p:spPr>
          <a:xfrm>
            <a:off x="2590810" y="1971604"/>
            <a:ext cx="0" cy="45474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B2B50F32-02E3-134B-8E28-A3F0DDFE0503}"/>
              </a:ext>
            </a:extLst>
          </p:cNvPr>
          <p:cNvCxnSpPr>
            <a:cxnSpLocks/>
            <a:stCxn id="16" idx="0"/>
          </p:cNvCxnSpPr>
          <p:nvPr/>
        </p:nvCxnSpPr>
        <p:spPr>
          <a:xfrm flipV="1">
            <a:off x="1214490" y="4477579"/>
            <a:ext cx="217872" cy="48703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150CD9B3-AC69-0243-98AE-2E254A09C101}"/>
              </a:ext>
            </a:extLst>
          </p:cNvPr>
          <p:cNvSpPr txBox="1"/>
          <p:nvPr/>
        </p:nvSpPr>
        <p:spPr>
          <a:xfrm>
            <a:off x="540491" y="4964615"/>
            <a:ext cx="1347998" cy="369332"/>
          </a:xfrm>
          <a:prstGeom prst="rect">
            <a:avLst/>
          </a:prstGeom>
          <a:noFill/>
        </p:spPr>
        <p:txBody>
          <a:bodyPr wrap="none" rtlCol="0">
            <a:spAutoFit/>
          </a:bodyPr>
          <a:lstStyle/>
          <a:p>
            <a:r>
              <a:rPr lang="en-GB" dirty="0"/>
              <a:t>Query name</a:t>
            </a:r>
          </a:p>
        </p:txBody>
      </p:sp>
      <p:cxnSp>
        <p:nvCxnSpPr>
          <p:cNvPr id="18" name="Straight Arrow Connector 17">
            <a:extLst>
              <a:ext uri="{FF2B5EF4-FFF2-40B4-BE49-F238E27FC236}">
                <a16:creationId xmlns:a16="http://schemas.microsoft.com/office/drawing/2014/main" id="{F781E726-BC1C-4647-BC29-87F9A5D46AA5}"/>
              </a:ext>
            </a:extLst>
          </p:cNvPr>
          <p:cNvCxnSpPr>
            <a:cxnSpLocks/>
            <a:stCxn id="21" idx="0"/>
          </p:cNvCxnSpPr>
          <p:nvPr/>
        </p:nvCxnSpPr>
        <p:spPr>
          <a:xfrm flipH="1" flipV="1">
            <a:off x="2081681" y="4477579"/>
            <a:ext cx="16070" cy="104301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96868191-2BFD-484B-9CB1-374047BC1C65}"/>
              </a:ext>
            </a:extLst>
          </p:cNvPr>
          <p:cNvSpPr txBox="1"/>
          <p:nvPr/>
        </p:nvSpPr>
        <p:spPr>
          <a:xfrm>
            <a:off x="1764999" y="5520591"/>
            <a:ext cx="665503" cy="369332"/>
          </a:xfrm>
          <a:prstGeom prst="rect">
            <a:avLst/>
          </a:prstGeom>
          <a:noFill/>
        </p:spPr>
        <p:txBody>
          <a:bodyPr wrap="none" rtlCol="0">
            <a:spAutoFit/>
          </a:bodyPr>
          <a:lstStyle/>
          <a:p>
            <a:r>
              <a:rPr lang="en-GB" dirty="0"/>
              <a:t>FLAG</a:t>
            </a:r>
          </a:p>
        </p:txBody>
      </p:sp>
      <p:cxnSp>
        <p:nvCxnSpPr>
          <p:cNvPr id="22" name="Straight Arrow Connector 21">
            <a:extLst>
              <a:ext uri="{FF2B5EF4-FFF2-40B4-BE49-F238E27FC236}">
                <a16:creationId xmlns:a16="http://schemas.microsoft.com/office/drawing/2014/main" id="{00C68709-8D10-FF42-AE31-67FA3FFAF4E7}"/>
              </a:ext>
            </a:extLst>
          </p:cNvPr>
          <p:cNvCxnSpPr>
            <a:cxnSpLocks/>
            <a:stCxn id="23" idx="0"/>
          </p:cNvCxnSpPr>
          <p:nvPr/>
        </p:nvCxnSpPr>
        <p:spPr>
          <a:xfrm flipV="1">
            <a:off x="2964942" y="4485379"/>
            <a:ext cx="0" cy="24213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F52B59D3-3FDE-4A4F-B6B5-7EA7C645B2F0}"/>
              </a:ext>
            </a:extLst>
          </p:cNvPr>
          <p:cNvSpPr txBox="1"/>
          <p:nvPr/>
        </p:nvSpPr>
        <p:spPr>
          <a:xfrm>
            <a:off x="2401550" y="4727511"/>
            <a:ext cx="1126783" cy="646331"/>
          </a:xfrm>
          <a:prstGeom prst="rect">
            <a:avLst/>
          </a:prstGeom>
          <a:noFill/>
        </p:spPr>
        <p:txBody>
          <a:bodyPr wrap="none" rtlCol="0">
            <a:spAutoFit/>
          </a:bodyPr>
          <a:lstStyle/>
          <a:p>
            <a:r>
              <a:rPr lang="en-GB" dirty="0"/>
              <a:t>Reference</a:t>
            </a:r>
          </a:p>
          <a:p>
            <a:pPr algn="ctr"/>
            <a:r>
              <a:rPr lang="en-GB" dirty="0"/>
              <a:t>name</a:t>
            </a:r>
          </a:p>
        </p:txBody>
      </p:sp>
      <p:cxnSp>
        <p:nvCxnSpPr>
          <p:cNvPr id="27" name="Straight Arrow Connector 26">
            <a:extLst>
              <a:ext uri="{FF2B5EF4-FFF2-40B4-BE49-F238E27FC236}">
                <a16:creationId xmlns:a16="http://schemas.microsoft.com/office/drawing/2014/main" id="{07D864E3-33B3-B346-A6B4-1A0A7915C83C}"/>
              </a:ext>
            </a:extLst>
          </p:cNvPr>
          <p:cNvCxnSpPr>
            <a:cxnSpLocks/>
            <a:stCxn id="28" idx="0"/>
          </p:cNvCxnSpPr>
          <p:nvPr/>
        </p:nvCxnSpPr>
        <p:spPr>
          <a:xfrm flipV="1">
            <a:off x="3602449" y="4470359"/>
            <a:ext cx="142186" cy="84850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44C1264C-F235-D640-BD30-3B5B94EA84EF}"/>
              </a:ext>
            </a:extLst>
          </p:cNvPr>
          <p:cNvSpPr txBox="1"/>
          <p:nvPr/>
        </p:nvSpPr>
        <p:spPr>
          <a:xfrm>
            <a:off x="3130204" y="5318865"/>
            <a:ext cx="944489" cy="646331"/>
          </a:xfrm>
          <a:prstGeom prst="rect">
            <a:avLst/>
          </a:prstGeom>
          <a:noFill/>
        </p:spPr>
        <p:txBody>
          <a:bodyPr wrap="none" rtlCol="0">
            <a:spAutoFit/>
          </a:bodyPr>
          <a:lstStyle/>
          <a:p>
            <a:pPr algn="ctr"/>
            <a:r>
              <a:rPr lang="en-GB" dirty="0"/>
              <a:t>Read</a:t>
            </a:r>
          </a:p>
          <a:p>
            <a:pPr algn="ctr"/>
            <a:r>
              <a:rPr lang="en-GB" dirty="0"/>
              <a:t>position</a:t>
            </a:r>
          </a:p>
        </p:txBody>
      </p:sp>
      <p:cxnSp>
        <p:nvCxnSpPr>
          <p:cNvPr id="32" name="Straight Arrow Connector 31">
            <a:extLst>
              <a:ext uri="{FF2B5EF4-FFF2-40B4-BE49-F238E27FC236}">
                <a16:creationId xmlns:a16="http://schemas.microsoft.com/office/drawing/2014/main" id="{6163FAF5-C29A-4440-A862-1FF38BE8537F}"/>
              </a:ext>
            </a:extLst>
          </p:cNvPr>
          <p:cNvCxnSpPr>
            <a:cxnSpLocks/>
            <a:stCxn id="33" idx="0"/>
          </p:cNvCxnSpPr>
          <p:nvPr/>
        </p:nvCxnSpPr>
        <p:spPr>
          <a:xfrm flipV="1">
            <a:off x="4961138" y="4427781"/>
            <a:ext cx="0" cy="39609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52FF0520-7C75-F04D-BCF0-8E467B35EF33}"/>
              </a:ext>
            </a:extLst>
          </p:cNvPr>
          <p:cNvSpPr txBox="1"/>
          <p:nvPr/>
        </p:nvSpPr>
        <p:spPr>
          <a:xfrm>
            <a:off x="4420613" y="4823877"/>
            <a:ext cx="1081049" cy="646331"/>
          </a:xfrm>
          <a:prstGeom prst="rect">
            <a:avLst/>
          </a:prstGeom>
          <a:noFill/>
        </p:spPr>
        <p:txBody>
          <a:bodyPr wrap="square" rtlCol="0">
            <a:spAutoFit/>
          </a:bodyPr>
          <a:lstStyle/>
          <a:p>
            <a:pPr algn="ctr"/>
            <a:r>
              <a:rPr lang="en-GB" dirty="0"/>
              <a:t>CIGAR string</a:t>
            </a:r>
          </a:p>
        </p:txBody>
      </p:sp>
      <p:cxnSp>
        <p:nvCxnSpPr>
          <p:cNvPr id="43" name="Straight Arrow Connector 42">
            <a:extLst>
              <a:ext uri="{FF2B5EF4-FFF2-40B4-BE49-F238E27FC236}">
                <a16:creationId xmlns:a16="http://schemas.microsoft.com/office/drawing/2014/main" id="{21D8FD18-C9F5-0948-855F-2B7AD4769B01}"/>
              </a:ext>
            </a:extLst>
          </p:cNvPr>
          <p:cNvCxnSpPr>
            <a:cxnSpLocks/>
          </p:cNvCxnSpPr>
          <p:nvPr/>
        </p:nvCxnSpPr>
        <p:spPr>
          <a:xfrm flipH="1" flipV="1">
            <a:off x="4120222" y="4471339"/>
            <a:ext cx="223335" cy="141858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DF21673B-54E1-1340-87B0-DF63FA275CC8}"/>
              </a:ext>
            </a:extLst>
          </p:cNvPr>
          <p:cNvSpPr txBox="1"/>
          <p:nvPr/>
        </p:nvSpPr>
        <p:spPr>
          <a:xfrm>
            <a:off x="3735817" y="5946195"/>
            <a:ext cx="1019830" cy="646331"/>
          </a:xfrm>
          <a:prstGeom prst="rect">
            <a:avLst/>
          </a:prstGeom>
          <a:noFill/>
        </p:spPr>
        <p:txBody>
          <a:bodyPr wrap="none" rtlCol="0">
            <a:spAutoFit/>
          </a:bodyPr>
          <a:lstStyle/>
          <a:p>
            <a:pPr algn="ctr"/>
            <a:r>
              <a:rPr lang="en-GB" dirty="0"/>
              <a:t>Mapping</a:t>
            </a:r>
          </a:p>
          <a:p>
            <a:pPr algn="ctr"/>
            <a:r>
              <a:rPr lang="en-GB" dirty="0"/>
              <a:t>quality</a:t>
            </a:r>
          </a:p>
        </p:txBody>
      </p:sp>
      <p:cxnSp>
        <p:nvCxnSpPr>
          <p:cNvPr id="46" name="Straight Arrow Connector 45">
            <a:extLst>
              <a:ext uri="{FF2B5EF4-FFF2-40B4-BE49-F238E27FC236}">
                <a16:creationId xmlns:a16="http://schemas.microsoft.com/office/drawing/2014/main" id="{05EF6A97-C625-E748-8224-32460117CE1C}"/>
              </a:ext>
            </a:extLst>
          </p:cNvPr>
          <p:cNvCxnSpPr>
            <a:cxnSpLocks/>
          </p:cNvCxnSpPr>
          <p:nvPr/>
        </p:nvCxnSpPr>
        <p:spPr>
          <a:xfrm>
            <a:off x="5772366" y="2439670"/>
            <a:ext cx="0" cy="50591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6505CC24-4795-5344-973B-05C3B46BEC5B}"/>
              </a:ext>
            </a:extLst>
          </p:cNvPr>
          <p:cNvSpPr txBox="1"/>
          <p:nvPr/>
        </p:nvSpPr>
        <p:spPr>
          <a:xfrm>
            <a:off x="4785264" y="1789553"/>
            <a:ext cx="2012923" cy="646331"/>
          </a:xfrm>
          <a:prstGeom prst="rect">
            <a:avLst/>
          </a:prstGeom>
          <a:noFill/>
        </p:spPr>
        <p:txBody>
          <a:bodyPr wrap="none" rtlCol="0">
            <a:spAutoFit/>
          </a:bodyPr>
          <a:lstStyle/>
          <a:p>
            <a:r>
              <a:rPr lang="en-US" dirty="0"/>
              <a:t>Reference name of </a:t>
            </a:r>
          </a:p>
          <a:p>
            <a:r>
              <a:rPr lang="en-US" dirty="0"/>
              <a:t>the mate/next read</a:t>
            </a:r>
            <a:endParaRPr lang="en-GB" dirty="0"/>
          </a:p>
        </p:txBody>
      </p:sp>
      <p:cxnSp>
        <p:nvCxnSpPr>
          <p:cNvPr id="49" name="Straight Arrow Connector 48">
            <a:extLst>
              <a:ext uri="{FF2B5EF4-FFF2-40B4-BE49-F238E27FC236}">
                <a16:creationId xmlns:a16="http://schemas.microsoft.com/office/drawing/2014/main" id="{31183853-A305-5048-ABBA-42D7201A47AC}"/>
              </a:ext>
            </a:extLst>
          </p:cNvPr>
          <p:cNvCxnSpPr>
            <a:cxnSpLocks/>
          </p:cNvCxnSpPr>
          <p:nvPr/>
        </p:nvCxnSpPr>
        <p:spPr>
          <a:xfrm flipV="1">
            <a:off x="5578718" y="4412487"/>
            <a:ext cx="520781" cy="155270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8E04CE54-6474-514B-AF96-D11389FFEF2A}"/>
              </a:ext>
            </a:extLst>
          </p:cNvPr>
          <p:cNvSpPr txBox="1"/>
          <p:nvPr/>
        </p:nvSpPr>
        <p:spPr>
          <a:xfrm>
            <a:off x="4926467" y="5974376"/>
            <a:ext cx="1645835" cy="646331"/>
          </a:xfrm>
          <a:prstGeom prst="rect">
            <a:avLst/>
          </a:prstGeom>
          <a:noFill/>
        </p:spPr>
        <p:txBody>
          <a:bodyPr wrap="none" rtlCol="0">
            <a:spAutoFit/>
          </a:bodyPr>
          <a:lstStyle/>
          <a:p>
            <a:r>
              <a:rPr lang="en-US" dirty="0"/>
              <a:t>Position of the</a:t>
            </a:r>
          </a:p>
          <a:p>
            <a:r>
              <a:rPr lang="en-US" dirty="0"/>
              <a:t>mate/next read</a:t>
            </a:r>
            <a:endParaRPr lang="en-GB" dirty="0"/>
          </a:p>
        </p:txBody>
      </p:sp>
      <p:sp>
        <p:nvSpPr>
          <p:cNvPr id="62" name="Rectangle 61">
            <a:extLst>
              <a:ext uri="{FF2B5EF4-FFF2-40B4-BE49-F238E27FC236}">
                <a16:creationId xmlns:a16="http://schemas.microsoft.com/office/drawing/2014/main" id="{2D7F3F36-ADDE-9149-9C8B-7D79C55CDCA7}"/>
              </a:ext>
            </a:extLst>
          </p:cNvPr>
          <p:cNvSpPr/>
          <p:nvPr/>
        </p:nvSpPr>
        <p:spPr>
          <a:xfrm>
            <a:off x="5000340" y="686358"/>
            <a:ext cx="6772560" cy="461665"/>
          </a:xfrm>
          <a:prstGeom prst="rect">
            <a:avLst/>
          </a:prstGeom>
        </p:spPr>
        <p:txBody>
          <a:bodyPr wrap="none">
            <a:spAutoFit/>
          </a:bodyPr>
          <a:lstStyle/>
          <a:p>
            <a:r>
              <a:rPr lang="en-GB" sz="2400" dirty="0">
                <a:sym typeface="Wingdings" pitchFamily="2" charset="2"/>
              </a:rPr>
              <a:t>You can use </a:t>
            </a:r>
            <a:r>
              <a:rPr lang="en-GB" sz="2400" dirty="0" err="1">
                <a:sym typeface="Wingdings" pitchFamily="2" charset="2"/>
              </a:rPr>
              <a:t>samtools</a:t>
            </a:r>
            <a:r>
              <a:rPr lang="en-GB" sz="2400" dirty="0">
                <a:sym typeface="Wingdings" pitchFamily="2" charset="2"/>
              </a:rPr>
              <a:t> to interact with alignment data</a:t>
            </a:r>
            <a:endParaRPr lang="en-GB" sz="2400" dirty="0"/>
          </a:p>
        </p:txBody>
      </p:sp>
      <p:cxnSp>
        <p:nvCxnSpPr>
          <p:cNvPr id="64" name="Straight Arrow Connector 63">
            <a:extLst>
              <a:ext uri="{FF2B5EF4-FFF2-40B4-BE49-F238E27FC236}">
                <a16:creationId xmlns:a16="http://schemas.microsoft.com/office/drawing/2014/main" id="{C8933F40-A21B-654A-AD74-8060F2C30C3C}"/>
              </a:ext>
            </a:extLst>
          </p:cNvPr>
          <p:cNvCxnSpPr>
            <a:cxnSpLocks/>
            <a:stCxn id="65" idx="0"/>
          </p:cNvCxnSpPr>
          <p:nvPr/>
        </p:nvCxnSpPr>
        <p:spPr>
          <a:xfrm flipH="1" flipV="1">
            <a:off x="6625966" y="4485379"/>
            <a:ext cx="105202" cy="102688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A79351CB-36B2-FA47-A984-543B16FEB21F}"/>
              </a:ext>
            </a:extLst>
          </p:cNvPr>
          <p:cNvSpPr txBox="1"/>
          <p:nvPr/>
        </p:nvSpPr>
        <p:spPr>
          <a:xfrm>
            <a:off x="5882890" y="5512265"/>
            <a:ext cx="1696555" cy="369332"/>
          </a:xfrm>
          <a:prstGeom prst="rect">
            <a:avLst/>
          </a:prstGeom>
          <a:noFill/>
        </p:spPr>
        <p:txBody>
          <a:bodyPr wrap="none" rtlCol="0">
            <a:spAutoFit/>
          </a:bodyPr>
          <a:lstStyle/>
          <a:p>
            <a:r>
              <a:rPr lang="en-US" dirty="0"/>
              <a:t>Template length</a:t>
            </a:r>
          </a:p>
        </p:txBody>
      </p:sp>
      <p:cxnSp>
        <p:nvCxnSpPr>
          <p:cNvPr id="68" name="Straight Arrow Connector 67">
            <a:extLst>
              <a:ext uri="{FF2B5EF4-FFF2-40B4-BE49-F238E27FC236}">
                <a16:creationId xmlns:a16="http://schemas.microsoft.com/office/drawing/2014/main" id="{09664500-534C-144C-8091-B132B446F8E5}"/>
              </a:ext>
            </a:extLst>
          </p:cNvPr>
          <p:cNvCxnSpPr>
            <a:cxnSpLocks/>
            <a:stCxn id="69" idx="2"/>
          </p:cNvCxnSpPr>
          <p:nvPr/>
        </p:nvCxnSpPr>
        <p:spPr>
          <a:xfrm>
            <a:off x="7755869" y="2434252"/>
            <a:ext cx="0" cy="43619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69" name="TextBox 68">
            <a:extLst>
              <a:ext uri="{FF2B5EF4-FFF2-40B4-BE49-F238E27FC236}">
                <a16:creationId xmlns:a16="http://schemas.microsoft.com/office/drawing/2014/main" id="{71A38D15-12D1-B44B-A7EE-ACACAC7E5D1E}"/>
              </a:ext>
            </a:extLst>
          </p:cNvPr>
          <p:cNvSpPr txBox="1"/>
          <p:nvPr/>
        </p:nvSpPr>
        <p:spPr>
          <a:xfrm>
            <a:off x="7179429" y="1787921"/>
            <a:ext cx="1152880" cy="646331"/>
          </a:xfrm>
          <a:prstGeom prst="rect">
            <a:avLst/>
          </a:prstGeom>
          <a:noFill/>
        </p:spPr>
        <p:txBody>
          <a:bodyPr wrap="none" rtlCol="0">
            <a:spAutoFit/>
          </a:bodyPr>
          <a:lstStyle/>
          <a:p>
            <a:pPr algn="ctr"/>
            <a:r>
              <a:rPr lang="en-US" dirty="0"/>
              <a:t>Sequence </a:t>
            </a:r>
          </a:p>
          <a:p>
            <a:pPr algn="ctr"/>
            <a:r>
              <a:rPr lang="en-US" dirty="0"/>
              <a:t>segment</a:t>
            </a:r>
            <a:endParaRPr lang="en-GB" dirty="0"/>
          </a:p>
        </p:txBody>
      </p:sp>
      <p:sp>
        <p:nvSpPr>
          <p:cNvPr id="70" name="Rectangle 69">
            <a:extLst>
              <a:ext uri="{FF2B5EF4-FFF2-40B4-BE49-F238E27FC236}">
                <a16:creationId xmlns:a16="http://schemas.microsoft.com/office/drawing/2014/main" id="{F1AA4A6D-FD01-7A48-B2AD-B0674610DF42}"/>
              </a:ext>
            </a:extLst>
          </p:cNvPr>
          <p:cNvSpPr/>
          <p:nvPr/>
        </p:nvSpPr>
        <p:spPr>
          <a:xfrm>
            <a:off x="8684648" y="5486679"/>
            <a:ext cx="825867" cy="646331"/>
          </a:xfrm>
          <a:prstGeom prst="rect">
            <a:avLst/>
          </a:prstGeom>
        </p:spPr>
        <p:txBody>
          <a:bodyPr wrap="none">
            <a:spAutoFit/>
          </a:bodyPr>
          <a:lstStyle/>
          <a:p>
            <a:pPr algn="ctr"/>
            <a:r>
              <a:rPr lang="en-US" dirty="0"/>
              <a:t>Read</a:t>
            </a:r>
          </a:p>
          <a:p>
            <a:pPr algn="ctr"/>
            <a:r>
              <a:rPr lang="en-US" dirty="0"/>
              <a:t>quality</a:t>
            </a:r>
          </a:p>
        </p:txBody>
      </p:sp>
      <p:cxnSp>
        <p:nvCxnSpPr>
          <p:cNvPr id="71" name="Straight Arrow Connector 70">
            <a:extLst>
              <a:ext uri="{FF2B5EF4-FFF2-40B4-BE49-F238E27FC236}">
                <a16:creationId xmlns:a16="http://schemas.microsoft.com/office/drawing/2014/main" id="{75C5E4C7-E680-0A48-9ADA-9AA643449A5E}"/>
              </a:ext>
            </a:extLst>
          </p:cNvPr>
          <p:cNvCxnSpPr>
            <a:cxnSpLocks/>
          </p:cNvCxnSpPr>
          <p:nvPr/>
        </p:nvCxnSpPr>
        <p:spPr>
          <a:xfrm flipV="1">
            <a:off x="9087750" y="4424524"/>
            <a:ext cx="0" cy="106215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73" name="Rectangle 72">
            <a:extLst>
              <a:ext uri="{FF2B5EF4-FFF2-40B4-BE49-F238E27FC236}">
                <a16:creationId xmlns:a16="http://schemas.microsoft.com/office/drawing/2014/main" id="{7F54A95E-9953-F045-8590-0525E9165E1E}"/>
              </a:ext>
            </a:extLst>
          </p:cNvPr>
          <p:cNvSpPr/>
          <p:nvPr/>
        </p:nvSpPr>
        <p:spPr>
          <a:xfrm>
            <a:off x="9890980" y="4981489"/>
            <a:ext cx="1236813" cy="646331"/>
          </a:xfrm>
          <a:prstGeom prst="rect">
            <a:avLst/>
          </a:prstGeom>
        </p:spPr>
        <p:txBody>
          <a:bodyPr wrap="none">
            <a:spAutoFit/>
          </a:bodyPr>
          <a:lstStyle/>
          <a:p>
            <a:pPr algn="ctr"/>
            <a:r>
              <a:rPr lang="en-US" dirty="0"/>
              <a:t>Alignment</a:t>
            </a:r>
          </a:p>
          <a:p>
            <a:pPr algn="ctr"/>
            <a:r>
              <a:rPr lang="en-US" dirty="0"/>
              <a:t>description</a:t>
            </a:r>
          </a:p>
        </p:txBody>
      </p:sp>
      <p:cxnSp>
        <p:nvCxnSpPr>
          <p:cNvPr id="74" name="Straight Arrow Connector 73">
            <a:extLst>
              <a:ext uri="{FF2B5EF4-FFF2-40B4-BE49-F238E27FC236}">
                <a16:creationId xmlns:a16="http://schemas.microsoft.com/office/drawing/2014/main" id="{9AC99E3F-94B2-B84C-8CC4-B7CBDA01F0A4}"/>
              </a:ext>
            </a:extLst>
          </p:cNvPr>
          <p:cNvCxnSpPr>
            <a:cxnSpLocks/>
          </p:cNvCxnSpPr>
          <p:nvPr/>
        </p:nvCxnSpPr>
        <p:spPr>
          <a:xfrm flipV="1">
            <a:off x="10543212" y="4424524"/>
            <a:ext cx="0" cy="55395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4" name="Rounded Rectangle 33">
            <a:extLst>
              <a:ext uri="{FF2B5EF4-FFF2-40B4-BE49-F238E27FC236}">
                <a16:creationId xmlns:a16="http://schemas.microsoft.com/office/drawing/2014/main" id="{E14D1441-B555-924B-B825-32EC9A96EFA0}"/>
              </a:ext>
            </a:extLst>
          </p:cNvPr>
          <p:cNvSpPr/>
          <p:nvPr/>
        </p:nvSpPr>
        <p:spPr>
          <a:xfrm>
            <a:off x="838199" y="528337"/>
            <a:ext cx="3066764" cy="861076"/>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4400" b="1" dirty="0"/>
              <a:t>SAM format</a:t>
            </a:r>
          </a:p>
        </p:txBody>
      </p:sp>
      <p:sp>
        <p:nvSpPr>
          <p:cNvPr id="17" name="Slide Number Placeholder 2">
            <a:extLst>
              <a:ext uri="{FF2B5EF4-FFF2-40B4-BE49-F238E27FC236}">
                <a16:creationId xmlns:a16="http://schemas.microsoft.com/office/drawing/2014/main" id="{CFB9A389-3BEE-C628-8714-62167F318BFE}"/>
              </a:ext>
            </a:extLst>
          </p:cNvPr>
          <p:cNvSpPr>
            <a:spLocks noGrp="1"/>
          </p:cNvSpPr>
          <p:nvPr>
            <p:ph type="sldNum" sz="quarter" idx="12"/>
          </p:nvPr>
        </p:nvSpPr>
        <p:spPr>
          <a:xfrm>
            <a:off x="9297081" y="6414216"/>
            <a:ext cx="2743200" cy="365125"/>
          </a:xfrm>
        </p:spPr>
        <p:txBody>
          <a:bodyPr/>
          <a:lstStyle/>
          <a:p>
            <a:fld id="{FE1C72F9-1132-3C4A-93C5-CF217ED18781}" type="slidenum">
              <a:rPr lang="en-GB" smtClean="0"/>
              <a:t>26</a:t>
            </a:fld>
            <a:endParaRPr lang="en-GB" dirty="0"/>
          </a:p>
        </p:txBody>
      </p:sp>
    </p:spTree>
    <p:extLst>
      <p:ext uri="{BB962C8B-B14F-4D97-AF65-F5344CB8AC3E}">
        <p14:creationId xmlns:p14="http://schemas.microsoft.com/office/powerpoint/2010/main" val="3027175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639F62D8-A6A9-064A-9C18-6CCCF28AC738}"/>
              </a:ext>
            </a:extLst>
          </p:cNvPr>
          <p:cNvSpPr>
            <a:spLocks noGrp="1"/>
          </p:cNvSpPr>
          <p:nvPr>
            <p:ph idx="1"/>
          </p:nvPr>
        </p:nvSpPr>
        <p:spPr>
          <a:xfrm>
            <a:off x="838200" y="1825625"/>
            <a:ext cx="10515600" cy="888546"/>
          </a:xfrm>
        </p:spPr>
        <p:txBody>
          <a:bodyPr>
            <a:normAutofit/>
          </a:bodyPr>
          <a:lstStyle/>
          <a:p>
            <a:pPr marL="0" indent="0">
              <a:buNone/>
            </a:pPr>
            <a:r>
              <a:rPr lang="en-GB" sz="2400" dirty="0" err="1"/>
              <a:t>Samtools</a:t>
            </a:r>
            <a:r>
              <a:rPr lang="en-GB" sz="2400" dirty="0"/>
              <a:t> </a:t>
            </a:r>
            <a:r>
              <a:rPr lang="en-GB" sz="2400" dirty="0" err="1"/>
              <a:t>flagstat</a:t>
            </a:r>
            <a:r>
              <a:rPr lang="en-GB" sz="2400" dirty="0"/>
              <a:t> will check your </a:t>
            </a:r>
            <a:r>
              <a:rPr lang="en-GB" sz="2400" dirty="0" err="1"/>
              <a:t>sam</a:t>
            </a:r>
            <a:r>
              <a:rPr lang="en-GB" sz="2400" dirty="0"/>
              <a:t>/bam files and give you general information about the aligned reads.</a:t>
            </a:r>
          </a:p>
        </p:txBody>
      </p:sp>
      <p:pic>
        <p:nvPicPr>
          <p:cNvPr id="3" name="Picture 2">
            <a:extLst>
              <a:ext uri="{FF2B5EF4-FFF2-40B4-BE49-F238E27FC236}">
                <a16:creationId xmlns:a16="http://schemas.microsoft.com/office/drawing/2014/main" id="{21A56643-ED0E-0A49-B8ED-68C833AB3D92}"/>
              </a:ext>
            </a:extLst>
          </p:cNvPr>
          <p:cNvPicPr>
            <a:picLocks noChangeAspect="1"/>
          </p:cNvPicPr>
          <p:nvPr/>
        </p:nvPicPr>
        <p:blipFill>
          <a:blip r:embed="rId3"/>
          <a:stretch>
            <a:fillRect/>
          </a:stretch>
        </p:blipFill>
        <p:spPr>
          <a:xfrm>
            <a:off x="1959429" y="2965222"/>
            <a:ext cx="7512957" cy="3463657"/>
          </a:xfrm>
          <a:prstGeom prst="rect">
            <a:avLst/>
          </a:prstGeom>
        </p:spPr>
      </p:pic>
      <p:sp>
        <p:nvSpPr>
          <p:cNvPr id="9" name="Rounded Rectangle 8">
            <a:extLst>
              <a:ext uri="{FF2B5EF4-FFF2-40B4-BE49-F238E27FC236}">
                <a16:creationId xmlns:a16="http://schemas.microsoft.com/office/drawing/2014/main" id="{02463480-6AB2-F74F-A414-9BA9D456F43A}"/>
              </a:ext>
            </a:extLst>
          </p:cNvPr>
          <p:cNvSpPr/>
          <p:nvPr/>
        </p:nvSpPr>
        <p:spPr>
          <a:xfrm>
            <a:off x="838199" y="528337"/>
            <a:ext cx="4481946" cy="861076"/>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400" b="1" dirty="0" err="1"/>
              <a:t>Samtools</a:t>
            </a:r>
            <a:r>
              <a:rPr lang="en-US" sz="4400" b="1" dirty="0"/>
              <a:t> </a:t>
            </a:r>
            <a:r>
              <a:rPr lang="en-US" sz="4400" b="1" dirty="0" err="1"/>
              <a:t>flagstat</a:t>
            </a:r>
            <a:endParaRPr lang="en-GB" sz="4400" b="1" dirty="0"/>
          </a:p>
        </p:txBody>
      </p:sp>
      <p:sp>
        <p:nvSpPr>
          <p:cNvPr id="2" name="Slide Number Placeholder 2">
            <a:extLst>
              <a:ext uri="{FF2B5EF4-FFF2-40B4-BE49-F238E27FC236}">
                <a16:creationId xmlns:a16="http://schemas.microsoft.com/office/drawing/2014/main" id="{FE0D87A1-4ABF-A580-15EE-66F8FEBA2078}"/>
              </a:ext>
            </a:extLst>
          </p:cNvPr>
          <p:cNvSpPr>
            <a:spLocks noGrp="1"/>
          </p:cNvSpPr>
          <p:nvPr>
            <p:ph type="sldNum" sz="quarter" idx="12"/>
          </p:nvPr>
        </p:nvSpPr>
        <p:spPr>
          <a:xfrm>
            <a:off x="9297081" y="6414216"/>
            <a:ext cx="2743200" cy="365125"/>
          </a:xfrm>
        </p:spPr>
        <p:txBody>
          <a:bodyPr/>
          <a:lstStyle/>
          <a:p>
            <a:fld id="{FE1C72F9-1132-3C4A-93C5-CF217ED18781}" type="slidenum">
              <a:rPr lang="en-GB" smtClean="0"/>
              <a:t>27</a:t>
            </a:fld>
            <a:endParaRPr lang="en-GB" dirty="0"/>
          </a:p>
        </p:txBody>
      </p:sp>
    </p:spTree>
    <p:extLst>
      <p:ext uri="{BB962C8B-B14F-4D97-AF65-F5344CB8AC3E}">
        <p14:creationId xmlns:p14="http://schemas.microsoft.com/office/powerpoint/2010/main" val="20369278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EBB3AA9-A20E-E440-966C-9175198954C0}"/>
              </a:ext>
            </a:extLst>
          </p:cNvPr>
          <p:cNvSpPr>
            <a:spLocks noGrp="1"/>
          </p:cNvSpPr>
          <p:nvPr>
            <p:ph type="sldNum" sz="quarter" idx="12"/>
          </p:nvPr>
        </p:nvSpPr>
        <p:spPr/>
        <p:txBody>
          <a:bodyPr/>
          <a:lstStyle/>
          <a:p>
            <a:fld id="{488F6B55-2FBF-E645-B561-8271EEC5CE3D}" type="slidenum">
              <a:rPr lang="en-GB" smtClean="0"/>
              <a:t>28</a:t>
            </a:fld>
            <a:endParaRPr lang="en-GB"/>
          </a:p>
        </p:txBody>
      </p:sp>
      <p:sp>
        <p:nvSpPr>
          <p:cNvPr id="6" name="TextBox 5">
            <a:extLst>
              <a:ext uri="{FF2B5EF4-FFF2-40B4-BE49-F238E27FC236}">
                <a16:creationId xmlns:a16="http://schemas.microsoft.com/office/drawing/2014/main" id="{FA5A070E-C829-C349-B7C0-4E4EFAA9D2C2}"/>
              </a:ext>
            </a:extLst>
          </p:cNvPr>
          <p:cNvSpPr txBox="1"/>
          <p:nvPr/>
        </p:nvSpPr>
        <p:spPr>
          <a:xfrm>
            <a:off x="468794" y="3164443"/>
            <a:ext cx="1761188" cy="800219"/>
          </a:xfrm>
          <a:prstGeom prst="rect">
            <a:avLst/>
          </a:prstGeom>
          <a:noFill/>
        </p:spPr>
        <p:txBody>
          <a:bodyPr wrap="none" rtlCol="0">
            <a:spAutoFit/>
          </a:bodyPr>
          <a:lstStyle/>
          <a:p>
            <a:r>
              <a:rPr lang="en-GB" sz="2800" dirty="0"/>
              <a:t>Sequencer</a:t>
            </a:r>
          </a:p>
          <a:p>
            <a:r>
              <a:rPr lang="en-GB" dirty="0"/>
              <a:t>Produce images</a:t>
            </a:r>
          </a:p>
        </p:txBody>
      </p:sp>
      <p:pic>
        <p:nvPicPr>
          <p:cNvPr id="7" name="Picture 6">
            <a:extLst>
              <a:ext uri="{FF2B5EF4-FFF2-40B4-BE49-F238E27FC236}">
                <a16:creationId xmlns:a16="http://schemas.microsoft.com/office/drawing/2014/main" id="{D6B04C5F-759E-DF4F-A5DA-91192A294BC0}"/>
              </a:ext>
            </a:extLst>
          </p:cNvPr>
          <p:cNvPicPr>
            <a:picLocks noChangeAspect="1"/>
          </p:cNvPicPr>
          <p:nvPr/>
        </p:nvPicPr>
        <p:blipFill rotWithShape="1">
          <a:blip r:embed="rId3"/>
          <a:srcRect l="18732" t="689" r="17691" b="628"/>
          <a:stretch/>
        </p:blipFill>
        <p:spPr>
          <a:xfrm>
            <a:off x="668883" y="2153111"/>
            <a:ext cx="1155898" cy="1009463"/>
          </a:xfrm>
          <a:prstGeom prst="rect">
            <a:avLst/>
          </a:prstGeom>
        </p:spPr>
      </p:pic>
      <p:cxnSp>
        <p:nvCxnSpPr>
          <p:cNvPr id="11" name="Straight Connector 10">
            <a:extLst>
              <a:ext uri="{FF2B5EF4-FFF2-40B4-BE49-F238E27FC236}">
                <a16:creationId xmlns:a16="http://schemas.microsoft.com/office/drawing/2014/main" id="{05616AEC-4D71-4743-8FC5-301CDF1BFE5B}"/>
              </a:ext>
            </a:extLst>
          </p:cNvPr>
          <p:cNvCxnSpPr>
            <a:cxnSpLocks/>
            <a:endCxn id="16" idx="6"/>
          </p:cNvCxnSpPr>
          <p:nvPr/>
        </p:nvCxnSpPr>
        <p:spPr>
          <a:xfrm>
            <a:off x="914402" y="5061244"/>
            <a:ext cx="9635837" cy="19879"/>
          </a:xfrm>
          <a:prstGeom prst="line">
            <a:avLst/>
          </a:prstGeom>
          <a:ln w="762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237D2428-D085-4543-A98C-53E40F0C7FA8}"/>
              </a:ext>
            </a:extLst>
          </p:cNvPr>
          <p:cNvSpPr/>
          <p:nvPr/>
        </p:nvSpPr>
        <p:spPr>
          <a:xfrm>
            <a:off x="1116335" y="4895592"/>
            <a:ext cx="371061" cy="371061"/>
          </a:xfrm>
          <a:prstGeom prst="ellipse">
            <a:avLst/>
          </a:prstGeom>
          <a:solidFill>
            <a:schemeClr val="bg1"/>
          </a:solidFill>
          <a:ln w="762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p>
        </p:txBody>
      </p:sp>
      <p:sp>
        <p:nvSpPr>
          <p:cNvPr id="13" name="Oval 12">
            <a:extLst>
              <a:ext uri="{FF2B5EF4-FFF2-40B4-BE49-F238E27FC236}">
                <a16:creationId xmlns:a16="http://schemas.microsoft.com/office/drawing/2014/main" id="{477BF9EA-5B31-CB46-877E-B618359E98F3}"/>
              </a:ext>
            </a:extLst>
          </p:cNvPr>
          <p:cNvSpPr/>
          <p:nvPr/>
        </p:nvSpPr>
        <p:spPr>
          <a:xfrm>
            <a:off x="3316989" y="4895592"/>
            <a:ext cx="371061" cy="371061"/>
          </a:xfrm>
          <a:prstGeom prst="ellipse">
            <a:avLst/>
          </a:prstGeom>
          <a:solidFill>
            <a:schemeClr val="bg1"/>
          </a:solidFill>
          <a:ln w="762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4" name="Oval 13">
            <a:extLst>
              <a:ext uri="{FF2B5EF4-FFF2-40B4-BE49-F238E27FC236}">
                <a16:creationId xmlns:a16="http://schemas.microsoft.com/office/drawing/2014/main" id="{2A175CE1-3979-F84D-8A78-7A7C14A1346B}"/>
              </a:ext>
            </a:extLst>
          </p:cNvPr>
          <p:cNvSpPr/>
          <p:nvPr/>
        </p:nvSpPr>
        <p:spPr>
          <a:xfrm>
            <a:off x="5675063" y="4895592"/>
            <a:ext cx="371061" cy="371061"/>
          </a:xfrm>
          <a:prstGeom prst="ellipse">
            <a:avLst/>
          </a:prstGeom>
          <a:solidFill>
            <a:schemeClr val="bg1"/>
          </a:solidFill>
          <a:ln w="762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6" name="Oval 15">
            <a:extLst>
              <a:ext uri="{FF2B5EF4-FFF2-40B4-BE49-F238E27FC236}">
                <a16:creationId xmlns:a16="http://schemas.microsoft.com/office/drawing/2014/main" id="{C8AC5B63-E8A0-834F-A0D5-B118590BE3E5}"/>
              </a:ext>
            </a:extLst>
          </p:cNvPr>
          <p:cNvSpPr/>
          <p:nvPr/>
        </p:nvSpPr>
        <p:spPr>
          <a:xfrm>
            <a:off x="10179178" y="4895592"/>
            <a:ext cx="371061" cy="371061"/>
          </a:xfrm>
          <a:prstGeom prst="ellipse">
            <a:avLst/>
          </a:prstGeom>
          <a:solidFill>
            <a:schemeClr val="bg1"/>
          </a:solidFill>
          <a:ln w="762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0" name="TextBox 19">
            <a:extLst>
              <a:ext uri="{FF2B5EF4-FFF2-40B4-BE49-F238E27FC236}">
                <a16:creationId xmlns:a16="http://schemas.microsoft.com/office/drawing/2014/main" id="{FC32F1B4-2227-C344-9B13-70DCC0B8D913}"/>
              </a:ext>
            </a:extLst>
          </p:cNvPr>
          <p:cNvSpPr txBox="1"/>
          <p:nvPr/>
        </p:nvSpPr>
        <p:spPr>
          <a:xfrm>
            <a:off x="3078452" y="5362102"/>
            <a:ext cx="952505" cy="892552"/>
          </a:xfrm>
          <a:prstGeom prst="rect">
            <a:avLst/>
          </a:prstGeom>
          <a:noFill/>
        </p:spPr>
        <p:txBody>
          <a:bodyPr wrap="none" rtlCol="0">
            <a:spAutoFit/>
          </a:bodyPr>
          <a:lstStyle/>
          <a:p>
            <a:r>
              <a:rPr lang="en-GB" sz="2800" dirty="0"/>
              <a:t>TRIM</a:t>
            </a:r>
          </a:p>
          <a:p>
            <a:r>
              <a:rPr lang="en-GB" sz="2400" dirty="0"/>
              <a:t>reads</a:t>
            </a:r>
          </a:p>
        </p:txBody>
      </p:sp>
      <p:sp>
        <p:nvSpPr>
          <p:cNvPr id="21" name="TextBox 20">
            <a:extLst>
              <a:ext uri="{FF2B5EF4-FFF2-40B4-BE49-F238E27FC236}">
                <a16:creationId xmlns:a16="http://schemas.microsoft.com/office/drawing/2014/main" id="{1A64DBF5-CE8F-3048-8FA7-A32C9A34F3B1}"/>
              </a:ext>
            </a:extLst>
          </p:cNvPr>
          <p:cNvSpPr txBox="1"/>
          <p:nvPr/>
        </p:nvSpPr>
        <p:spPr>
          <a:xfrm>
            <a:off x="5343762" y="5362102"/>
            <a:ext cx="1713290" cy="892552"/>
          </a:xfrm>
          <a:prstGeom prst="rect">
            <a:avLst/>
          </a:prstGeom>
          <a:noFill/>
        </p:spPr>
        <p:txBody>
          <a:bodyPr wrap="none" rtlCol="0">
            <a:spAutoFit/>
          </a:bodyPr>
          <a:lstStyle/>
          <a:p>
            <a:r>
              <a:rPr lang="en-GB" sz="2800" dirty="0"/>
              <a:t>ALIGN</a:t>
            </a:r>
          </a:p>
          <a:p>
            <a:r>
              <a:rPr lang="en-GB" sz="2400" dirty="0"/>
              <a:t>to reference</a:t>
            </a:r>
            <a:endParaRPr lang="en-GB" sz="1400" dirty="0"/>
          </a:p>
        </p:txBody>
      </p:sp>
      <p:sp>
        <p:nvSpPr>
          <p:cNvPr id="24" name="TextBox 23">
            <a:extLst>
              <a:ext uri="{FF2B5EF4-FFF2-40B4-BE49-F238E27FC236}">
                <a16:creationId xmlns:a16="http://schemas.microsoft.com/office/drawing/2014/main" id="{7EAFBB53-B774-2E4C-A650-BFB071E65E03}"/>
              </a:ext>
            </a:extLst>
          </p:cNvPr>
          <p:cNvSpPr txBox="1"/>
          <p:nvPr/>
        </p:nvSpPr>
        <p:spPr>
          <a:xfrm>
            <a:off x="508346" y="5362102"/>
            <a:ext cx="1587038" cy="892552"/>
          </a:xfrm>
          <a:prstGeom prst="rect">
            <a:avLst/>
          </a:prstGeom>
          <a:noFill/>
        </p:spPr>
        <p:txBody>
          <a:bodyPr wrap="none" rtlCol="0">
            <a:spAutoFit/>
          </a:bodyPr>
          <a:lstStyle/>
          <a:p>
            <a:r>
              <a:rPr lang="en-GB" sz="2800" dirty="0"/>
              <a:t>CONVERT</a:t>
            </a:r>
          </a:p>
          <a:p>
            <a:r>
              <a:rPr lang="en-GB" sz="2400" dirty="0"/>
              <a:t>to text files</a:t>
            </a:r>
          </a:p>
        </p:txBody>
      </p:sp>
      <p:sp>
        <p:nvSpPr>
          <p:cNvPr id="25" name="Oval 24">
            <a:extLst>
              <a:ext uri="{FF2B5EF4-FFF2-40B4-BE49-F238E27FC236}">
                <a16:creationId xmlns:a16="http://schemas.microsoft.com/office/drawing/2014/main" id="{A8FFAB87-346A-FF41-B22F-F39F526D4A59}"/>
              </a:ext>
            </a:extLst>
          </p:cNvPr>
          <p:cNvSpPr/>
          <p:nvPr/>
        </p:nvSpPr>
        <p:spPr>
          <a:xfrm>
            <a:off x="8033137" y="4895592"/>
            <a:ext cx="371061" cy="371061"/>
          </a:xfrm>
          <a:prstGeom prst="ellipse">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6" name="TextBox 25">
            <a:extLst>
              <a:ext uri="{FF2B5EF4-FFF2-40B4-BE49-F238E27FC236}">
                <a16:creationId xmlns:a16="http://schemas.microsoft.com/office/drawing/2014/main" id="{AC0C554F-DD5A-9F40-85C2-BF11FE468CA8}"/>
              </a:ext>
            </a:extLst>
          </p:cNvPr>
          <p:cNvSpPr txBox="1"/>
          <p:nvPr/>
        </p:nvSpPr>
        <p:spPr>
          <a:xfrm>
            <a:off x="7582568" y="5362102"/>
            <a:ext cx="2150832" cy="892552"/>
          </a:xfrm>
          <a:prstGeom prst="rect">
            <a:avLst/>
          </a:prstGeom>
          <a:noFill/>
        </p:spPr>
        <p:txBody>
          <a:bodyPr wrap="square" rtlCol="0">
            <a:spAutoFit/>
          </a:bodyPr>
          <a:lstStyle/>
          <a:p>
            <a:r>
              <a:rPr lang="en-GB" sz="2800" b="1" dirty="0"/>
              <a:t>REMOVE</a:t>
            </a:r>
          </a:p>
          <a:p>
            <a:r>
              <a:rPr lang="en-GB" sz="2400" b="1" dirty="0"/>
              <a:t>duplicates*</a:t>
            </a:r>
            <a:endParaRPr lang="en-GB" sz="1400" b="1" dirty="0"/>
          </a:p>
        </p:txBody>
      </p:sp>
      <p:cxnSp>
        <p:nvCxnSpPr>
          <p:cNvPr id="32" name="Straight Arrow Connector 31">
            <a:extLst>
              <a:ext uri="{FF2B5EF4-FFF2-40B4-BE49-F238E27FC236}">
                <a16:creationId xmlns:a16="http://schemas.microsoft.com/office/drawing/2014/main" id="{7039B4FD-0014-A941-A076-9C3A242085C6}"/>
              </a:ext>
            </a:extLst>
          </p:cNvPr>
          <p:cNvCxnSpPr/>
          <p:nvPr/>
        </p:nvCxnSpPr>
        <p:spPr>
          <a:xfrm>
            <a:off x="1325217" y="4085258"/>
            <a:ext cx="0" cy="546010"/>
          </a:xfrm>
          <a:prstGeom prst="straightConnector1">
            <a:avLst/>
          </a:prstGeom>
          <a:ln w="762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45B5E982-492C-2942-918C-4162DB678DA3}"/>
              </a:ext>
            </a:extLst>
          </p:cNvPr>
          <p:cNvSpPr/>
          <p:nvPr/>
        </p:nvSpPr>
        <p:spPr>
          <a:xfrm>
            <a:off x="315310" y="1736035"/>
            <a:ext cx="2128345" cy="3040917"/>
          </a:xfrm>
          <a:prstGeom prst="rect">
            <a:avLst/>
          </a:prstGeom>
          <a:solidFill>
            <a:srgbClr val="FFFFFF">
              <a:alpha val="8039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7" name="Rectangle 26">
            <a:extLst>
              <a:ext uri="{FF2B5EF4-FFF2-40B4-BE49-F238E27FC236}">
                <a16:creationId xmlns:a16="http://schemas.microsoft.com/office/drawing/2014/main" id="{0843E85B-8322-414E-882B-C41B9AEE71A0}"/>
              </a:ext>
            </a:extLst>
          </p:cNvPr>
          <p:cNvSpPr/>
          <p:nvPr/>
        </p:nvSpPr>
        <p:spPr>
          <a:xfrm>
            <a:off x="321527" y="5432305"/>
            <a:ext cx="6733045" cy="869361"/>
          </a:xfrm>
          <a:prstGeom prst="rect">
            <a:avLst/>
          </a:prstGeom>
          <a:solidFill>
            <a:srgbClr val="FFFFFF">
              <a:alpha val="8039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9" name="TextBox 28">
            <a:extLst>
              <a:ext uri="{FF2B5EF4-FFF2-40B4-BE49-F238E27FC236}">
                <a16:creationId xmlns:a16="http://schemas.microsoft.com/office/drawing/2014/main" id="{A57B328E-B1B1-AE4E-A276-C18B7D87F233}"/>
              </a:ext>
            </a:extLst>
          </p:cNvPr>
          <p:cNvSpPr txBox="1"/>
          <p:nvPr/>
        </p:nvSpPr>
        <p:spPr>
          <a:xfrm>
            <a:off x="9376007" y="1308143"/>
            <a:ext cx="1977401" cy="523220"/>
          </a:xfrm>
          <a:prstGeom prst="rect">
            <a:avLst/>
          </a:prstGeom>
          <a:noFill/>
        </p:spPr>
        <p:txBody>
          <a:bodyPr wrap="none" rtlCol="0">
            <a:spAutoFit/>
          </a:bodyPr>
          <a:lstStyle/>
          <a:p>
            <a:r>
              <a:rPr lang="en-GB" sz="2800" dirty="0"/>
              <a:t>counts table</a:t>
            </a:r>
          </a:p>
        </p:txBody>
      </p:sp>
      <p:graphicFrame>
        <p:nvGraphicFramePr>
          <p:cNvPr id="30" name="Table 29">
            <a:extLst>
              <a:ext uri="{FF2B5EF4-FFF2-40B4-BE49-F238E27FC236}">
                <a16:creationId xmlns:a16="http://schemas.microsoft.com/office/drawing/2014/main" id="{486CF4AD-2780-F54B-B0AC-971137F92B35}"/>
              </a:ext>
            </a:extLst>
          </p:cNvPr>
          <p:cNvGraphicFramePr>
            <a:graphicFrameLocks noGrp="1"/>
          </p:cNvGraphicFramePr>
          <p:nvPr/>
        </p:nvGraphicFramePr>
        <p:xfrm>
          <a:off x="9452174" y="1830199"/>
          <a:ext cx="1875178" cy="1463040"/>
        </p:xfrm>
        <a:graphic>
          <a:graphicData uri="http://schemas.openxmlformats.org/drawingml/2006/table">
            <a:tbl>
              <a:tblPr firstRow="1" bandRow="1">
                <a:tableStyleId>{F2DE63D5-997A-4646-A377-4702673A728D}</a:tableStyleId>
              </a:tblPr>
              <a:tblGrid>
                <a:gridCol w="937589">
                  <a:extLst>
                    <a:ext uri="{9D8B030D-6E8A-4147-A177-3AD203B41FA5}">
                      <a16:colId xmlns:a16="http://schemas.microsoft.com/office/drawing/2014/main" val="718993216"/>
                    </a:ext>
                  </a:extLst>
                </a:gridCol>
                <a:gridCol w="937589">
                  <a:extLst>
                    <a:ext uri="{9D8B030D-6E8A-4147-A177-3AD203B41FA5}">
                      <a16:colId xmlns:a16="http://schemas.microsoft.com/office/drawing/2014/main" val="4246443102"/>
                    </a:ext>
                  </a:extLst>
                </a:gridCol>
              </a:tblGrid>
              <a:tr h="328776">
                <a:tc>
                  <a:txBody>
                    <a:bodyPr/>
                    <a:lstStyle/>
                    <a:p>
                      <a:pPr algn="ctr"/>
                      <a:r>
                        <a:rPr lang="en-GB" dirty="0"/>
                        <a:t>Gene ID</a:t>
                      </a:r>
                    </a:p>
                  </a:txBody>
                  <a:tcPr/>
                </a:tc>
                <a:tc>
                  <a:txBody>
                    <a:bodyPr/>
                    <a:lstStyle/>
                    <a:p>
                      <a:pPr algn="ctr"/>
                      <a:r>
                        <a:rPr lang="en-GB" dirty="0"/>
                        <a:t>Counts</a:t>
                      </a:r>
                    </a:p>
                  </a:txBody>
                  <a:tcPr/>
                </a:tc>
                <a:extLst>
                  <a:ext uri="{0D108BD9-81ED-4DB2-BD59-A6C34878D82A}">
                    <a16:rowId xmlns:a16="http://schemas.microsoft.com/office/drawing/2014/main" val="810967668"/>
                  </a:ext>
                </a:extLst>
              </a:tr>
              <a:tr h="328776">
                <a:tc>
                  <a:txBody>
                    <a:bodyPr/>
                    <a:lstStyle/>
                    <a:p>
                      <a:pPr algn="ctr"/>
                      <a:r>
                        <a:rPr lang="en-GB" dirty="0"/>
                        <a:t>Gene A</a:t>
                      </a:r>
                    </a:p>
                  </a:txBody>
                  <a:tcPr/>
                </a:tc>
                <a:tc>
                  <a:txBody>
                    <a:bodyPr/>
                    <a:lstStyle/>
                    <a:p>
                      <a:pPr algn="ctr"/>
                      <a:r>
                        <a:rPr lang="en-GB" dirty="0"/>
                        <a:t>5</a:t>
                      </a:r>
                    </a:p>
                  </a:txBody>
                  <a:tcPr/>
                </a:tc>
                <a:extLst>
                  <a:ext uri="{0D108BD9-81ED-4DB2-BD59-A6C34878D82A}">
                    <a16:rowId xmlns:a16="http://schemas.microsoft.com/office/drawing/2014/main" val="3753006133"/>
                  </a:ext>
                </a:extLst>
              </a:tr>
              <a:tr h="328776">
                <a:tc>
                  <a:txBody>
                    <a:bodyPr/>
                    <a:lstStyle/>
                    <a:p>
                      <a:pPr algn="ctr"/>
                      <a:r>
                        <a:rPr lang="en-GB" dirty="0"/>
                        <a:t>Gene B</a:t>
                      </a:r>
                    </a:p>
                  </a:txBody>
                  <a:tcPr/>
                </a:tc>
                <a:tc>
                  <a:txBody>
                    <a:bodyPr/>
                    <a:lstStyle/>
                    <a:p>
                      <a:pPr algn="ctr"/>
                      <a:r>
                        <a:rPr lang="en-GB" dirty="0"/>
                        <a:t>3</a:t>
                      </a:r>
                    </a:p>
                  </a:txBody>
                  <a:tcPr/>
                </a:tc>
                <a:extLst>
                  <a:ext uri="{0D108BD9-81ED-4DB2-BD59-A6C34878D82A}">
                    <a16:rowId xmlns:a16="http://schemas.microsoft.com/office/drawing/2014/main" val="389462449"/>
                  </a:ext>
                </a:extLst>
              </a:tr>
              <a:tr h="328776">
                <a:tc>
                  <a:txBody>
                    <a:bodyPr/>
                    <a:lstStyle/>
                    <a:p>
                      <a:pPr algn="ctr"/>
                      <a:r>
                        <a:rPr lang="en-GB" dirty="0"/>
                        <a:t>Gene C</a:t>
                      </a:r>
                    </a:p>
                  </a:txBody>
                  <a:tcPr/>
                </a:tc>
                <a:tc>
                  <a:txBody>
                    <a:bodyPr/>
                    <a:lstStyle/>
                    <a:p>
                      <a:pPr algn="ctr"/>
                      <a:r>
                        <a:rPr lang="en-GB" dirty="0"/>
                        <a:t>9</a:t>
                      </a:r>
                    </a:p>
                  </a:txBody>
                  <a:tcPr/>
                </a:tc>
                <a:extLst>
                  <a:ext uri="{0D108BD9-81ED-4DB2-BD59-A6C34878D82A}">
                    <a16:rowId xmlns:a16="http://schemas.microsoft.com/office/drawing/2014/main" val="4089743007"/>
                  </a:ext>
                </a:extLst>
              </a:tr>
            </a:tbl>
          </a:graphicData>
        </a:graphic>
      </p:graphicFrame>
      <p:cxnSp>
        <p:nvCxnSpPr>
          <p:cNvPr id="31" name="Straight Arrow Connector 30">
            <a:extLst>
              <a:ext uri="{FF2B5EF4-FFF2-40B4-BE49-F238E27FC236}">
                <a16:creationId xmlns:a16="http://schemas.microsoft.com/office/drawing/2014/main" id="{2C2668E2-BDEA-0446-8330-CA34E7DF763C}"/>
              </a:ext>
            </a:extLst>
          </p:cNvPr>
          <p:cNvCxnSpPr>
            <a:cxnSpLocks/>
          </p:cNvCxnSpPr>
          <p:nvPr/>
        </p:nvCxnSpPr>
        <p:spPr>
          <a:xfrm flipV="1">
            <a:off x="10389763" y="4081888"/>
            <a:ext cx="0" cy="546010"/>
          </a:xfrm>
          <a:prstGeom prst="straightConnector1">
            <a:avLst/>
          </a:prstGeom>
          <a:ln w="762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8B211B7C-0502-6F47-9555-84A9B39BC23D}"/>
              </a:ext>
            </a:extLst>
          </p:cNvPr>
          <p:cNvSpPr txBox="1"/>
          <p:nvPr/>
        </p:nvSpPr>
        <p:spPr>
          <a:xfrm>
            <a:off x="9996268" y="3411888"/>
            <a:ext cx="631391" cy="461665"/>
          </a:xfrm>
          <a:prstGeom prst="rect">
            <a:avLst/>
          </a:prstGeom>
          <a:noFill/>
        </p:spPr>
        <p:txBody>
          <a:bodyPr wrap="none" rtlCol="0">
            <a:spAutoFit/>
          </a:bodyPr>
          <a:lstStyle/>
          <a:p>
            <a:r>
              <a:rPr lang="da-DK" sz="2400" b="1" dirty="0">
                <a:solidFill>
                  <a:schemeClr val="bg1">
                    <a:lumMod val="50000"/>
                  </a:schemeClr>
                </a:solidFill>
              </a:rPr>
              <a:t>.</a:t>
            </a:r>
            <a:r>
              <a:rPr lang="da-DK" sz="2400" b="1" dirty="0" err="1">
                <a:solidFill>
                  <a:schemeClr val="bg1">
                    <a:lumMod val="50000"/>
                  </a:schemeClr>
                </a:solidFill>
              </a:rPr>
              <a:t>tsv</a:t>
            </a:r>
            <a:endParaRPr lang="da-DK" sz="2400" b="1" dirty="0">
              <a:solidFill>
                <a:schemeClr val="bg1">
                  <a:lumMod val="50000"/>
                </a:schemeClr>
              </a:solidFill>
            </a:endParaRPr>
          </a:p>
        </p:txBody>
      </p:sp>
      <p:sp>
        <p:nvSpPr>
          <p:cNvPr id="35" name="Rectangle 34">
            <a:extLst>
              <a:ext uri="{FF2B5EF4-FFF2-40B4-BE49-F238E27FC236}">
                <a16:creationId xmlns:a16="http://schemas.microsoft.com/office/drawing/2014/main" id="{8E1A8EEB-A840-7C47-9D25-B2F7843AD851}"/>
              </a:ext>
            </a:extLst>
          </p:cNvPr>
          <p:cNvSpPr/>
          <p:nvPr/>
        </p:nvSpPr>
        <p:spPr>
          <a:xfrm>
            <a:off x="9335501" y="993246"/>
            <a:ext cx="2128345" cy="3634652"/>
          </a:xfrm>
          <a:prstGeom prst="rect">
            <a:avLst/>
          </a:prstGeom>
          <a:solidFill>
            <a:srgbClr val="FFFFFF">
              <a:alpha val="8039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pic>
        <p:nvPicPr>
          <p:cNvPr id="36" name="Picture 35">
            <a:extLst>
              <a:ext uri="{FF2B5EF4-FFF2-40B4-BE49-F238E27FC236}">
                <a16:creationId xmlns:a16="http://schemas.microsoft.com/office/drawing/2014/main" id="{99435D50-2A33-AA48-968B-F3711856243E}"/>
              </a:ext>
            </a:extLst>
          </p:cNvPr>
          <p:cNvPicPr>
            <a:picLocks noChangeAspect="1"/>
          </p:cNvPicPr>
          <p:nvPr/>
        </p:nvPicPr>
        <p:blipFill>
          <a:blip r:embed="rId4"/>
          <a:stretch>
            <a:fillRect/>
          </a:stretch>
        </p:blipFill>
        <p:spPr>
          <a:xfrm>
            <a:off x="2248950" y="2032343"/>
            <a:ext cx="6911131" cy="2221434"/>
          </a:xfrm>
          <a:prstGeom prst="rect">
            <a:avLst/>
          </a:prstGeom>
        </p:spPr>
      </p:pic>
      <p:sp>
        <p:nvSpPr>
          <p:cNvPr id="2" name="TextBox 1">
            <a:extLst>
              <a:ext uri="{FF2B5EF4-FFF2-40B4-BE49-F238E27FC236}">
                <a16:creationId xmlns:a16="http://schemas.microsoft.com/office/drawing/2014/main" id="{D175C74F-D676-194D-B557-2BE573AD8563}"/>
              </a:ext>
            </a:extLst>
          </p:cNvPr>
          <p:cNvSpPr txBox="1"/>
          <p:nvPr/>
        </p:nvSpPr>
        <p:spPr>
          <a:xfrm>
            <a:off x="591173" y="6301666"/>
            <a:ext cx="4945778" cy="369332"/>
          </a:xfrm>
          <a:prstGeom prst="rect">
            <a:avLst/>
          </a:prstGeom>
          <a:noFill/>
        </p:spPr>
        <p:txBody>
          <a:bodyPr wrap="none" rtlCol="0">
            <a:spAutoFit/>
          </a:bodyPr>
          <a:lstStyle/>
          <a:p>
            <a:r>
              <a:rPr lang="da-DK" b="1" dirty="0"/>
              <a:t>*</a:t>
            </a:r>
            <a:r>
              <a:rPr lang="da-DK" b="1" dirty="0" err="1"/>
              <a:t>might</a:t>
            </a:r>
            <a:r>
              <a:rPr lang="da-DK" b="1" dirty="0"/>
              <a:t> not </a:t>
            </a:r>
            <a:r>
              <a:rPr lang="da-DK" b="1" dirty="0" err="1"/>
              <a:t>be</a:t>
            </a:r>
            <a:r>
              <a:rPr lang="da-DK" b="1" dirty="0"/>
              <a:t> </a:t>
            </a:r>
            <a:r>
              <a:rPr lang="da-DK" b="1" dirty="0" err="1"/>
              <a:t>recommended</a:t>
            </a:r>
            <a:r>
              <a:rPr lang="da-DK" b="1" dirty="0"/>
              <a:t> </a:t>
            </a:r>
            <a:r>
              <a:rPr lang="da-DK" b="1" dirty="0">
                <a:sym typeface="Wingdings" pitchFamily="2" charset="2"/>
              </a:rPr>
              <a:t></a:t>
            </a:r>
            <a:r>
              <a:rPr lang="da-DK" b="1" dirty="0"/>
              <a:t> </a:t>
            </a:r>
            <a:r>
              <a:rPr lang="da-DK" b="1" dirty="0" err="1"/>
              <a:t>see</a:t>
            </a:r>
            <a:r>
              <a:rPr lang="da-DK" b="1" dirty="0"/>
              <a:t> in </a:t>
            </a:r>
            <a:r>
              <a:rPr lang="da-DK" b="1" dirty="0" err="1"/>
              <a:t>next</a:t>
            </a:r>
            <a:r>
              <a:rPr lang="da-DK" b="1" dirty="0"/>
              <a:t> slides</a:t>
            </a:r>
          </a:p>
        </p:txBody>
      </p:sp>
      <p:sp>
        <p:nvSpPr>
          <p:cNvPr id="10" name="Rounded Rectangle 4">
            <a:extLst>
              <a:ext uri="{FF2B5EF4-FFF2-40B4-BE49-F238E27FC236}">
                <a16:creationId xmlns:a16="http://schemas.microsoft.com/office/drawing/2014/main" id="{F388A88F-6AD7-8932-65A6-183477BB92AB}"/>
              </a:ext>
            </a:extLst>
          </p:cNvPr>
          <p:cNvSpPr/>
          <p:nvPr/>
        </p:nvSpPr>
        <p:spPr>
          <a:xfrm>
            <a:off x="312314" y="252101"/>
            <a:ext cx="3468754" cy="1570374"/>
          </a:xfrm>
          <a:prstGeom prst="round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4400" b="1" dirty="0"/>
              <a:t>Workflow </a:t>
            </a:r>
            <a:endParaRPr lang="en-US"/>
          </a:p>
          <a:p>
            <a:pPr algn="ctr"/>
            <a:r>
              <a:rPr lang="en-GB" sz="4400" b="1" dirty="0"/>
              <a:t>overview</a:t>
            </a:r>
            <a:endParaRPr lang="en-GB" dirty="0"/>
          </a:p>
        </p:txBody>
      </p:sp>
    </p:spTree>
    <p:extLst>
      <p:ext uri="{BB962C8B-B14F-4D97-AF65-F5344CB8AC3E}">
        <p14:creationId xmlns:p14="http://schemas.microsoft.com/office/powerpoint/2010/main" val="9575706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C5AD6FD-99F6-5541-82CE-A64BD922913E}"/>
              </a:ext>
            </a:extLst>
          </p:cNvPr>
          <p:cNvSpPr>
            <a:spLocks noGrp="1"/>
          </p:cNvSpPr>
          <p:nvPr>
            <p:ph idx="1"/>
          </p:nvPr>
        </p:nvSpPr>
        <p:spPr>
          <a:xfrm>
            <a:off x="647503" y="2096640"/>
            <a:ext cx="4753517" cy="4682701"/>
          </a:xfrm>
        </p:spPr>
        <p:txBody>
          <a:bodyPr>
            <a:noAutofit/>
          </a:bodyPr>
          <a:lstStyle/>
          <a:p>
            <a:r>
              <a:rPr lang="en-GB" sz="2200" dirty="0"/>
              <a:t>Copies of the same template DNA binds to different beads in a </a:t>
            </a:r>
            <a:r>
              <a:rPr lang="en-GB" sz="2200" dirty="0" err="1"/>
              <a:t>flowcell</a:t>
            </a:r>
            <a:endParaRPr lang="en-GB" sz="2200" dirty="0"/>
          </a:p>
          <a:p>
            <a:endParaRPr lang="en-GB" sz="2200" dirty="0"/>
          </a:p>
          <a:p>
            <a:r>
              <a:rPr lang="en-GB" sz="2200" dirty="0"/>
              <a:t>Ribosomal house keeping genes</a:t>
            </a:r>
          </a:p>
          <a:p>
            <a:r>
              <a:rPr lang="en-GB" sz="2200" dirty="0"/>
              <a:t>PCR preferentially enriches smaller and more GC-poor molecules </a:t>
            </a:r>
          </a:p>
          <a:p>
            <a:r>
              <a:rPr lang="en-GB" sz="2200" dirty="0"/>
              <a:t>Over amplification</a:t>
            </a:r>
          </a:p>
          <a:p>
            <a:r>
              <a:rPr lang="en-GB" sz="2200" dirty="0"/>
              <a:t>Low library complexity</a:t>
            </a:r>
          </a:p>
          <a:p>
            <a:endParaRPr lang="en-GB" sz="2200" dirty="0"/>
          </a:p>
          <a:p>
            <a:r>
              <a:rPr lang="en-GB" sz="2200" dirty="0"/>
              <a:t>30% or less just fine, no need to remove</a:t>
            </a:r>
          </a:p>
        </p:txBody>
      </p:sp>
      <p:sp>
        <p:nvSpPr>
          <p:cNvPr id="5" name="Rounded Rectangle 4">
            <a:extLst>
              <a:ext uri="{FF2B5EF4-FFF2-40B4-BE49-F238E27FC236}">
                <a16:creationId xmlns:a16="http://schemas.microsoft.com/office/drawing/2014/main" id="{C766ACFD-8E31-F447-9E3E-32DCF822FAA4}"/>
              </a:ext>
            </a:extLst>
          </p:cNvPr>
          <p:cNvSpPr/>
          <p:nvPr/>
        </p:nvSpPr>
        <p:spPr>
          <a:xfrm>
            <a:off x="838200" y="528337"/>
            <a:ext cx="7475805" cy="861076"/>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4400" b="1" dirty="0"/>
              <a:t> To Remove Duplicates or Not?</a:t>
            </a:r>
          </a:p>
        </p:txBody>
      </p:sp>
      <p:sp>
        <p:nvSpPr>
          <p:cNvPr id="2" name="Slide Number Placeholder 2">
            <a:extLst>
              <a:ext uri="{FF2B5EF4-FFF2-40B4-BE49-F238E27FC236}">
                <a16:creationId xmlns:a16="http://schemas.microsoft.com/office/drawing/2014/main" id="{7E29E31B-E655-24DB-1EED-F6F285156FC9}"/>
              </a:ext>
            </a:extLst>
          </p:cNvPr>
          <p:cNvSpPr>
            <a:spLocks noGrp="1"/>
          </p:cNvSpPr>
          <p:nvPr>
            <p:ph type="sldNum" sz="quarter" idx="12"/>
          </p:nvPr>
        </p:nvSpPr>
        <p:spPr>
          <a:xfrm>
            <a:off x="9297081" y="6414216"/>
            <a:ext cx="2743200" cy="365125"/>
          </a:xfrm>
        </p:spPr>
        <p:txBody>
          <a:bodyPr/>
          <a:lstStyle/>
          <a:p>
            <a:fld id="{FE1C72F9-1132-3C4A-93C5-CF217ED18781}" type="slidenum">
              <a:rPr lang="en-GB" smtClean="0"/>
              <a:t>29</a:t>
            </a:fld>
            <a:endParaRPr lang="en-GB" dirty="0"/>
          </a:p>
        </p:txBody>
      </p:sp>
      <p:pic>
        <p:nvPicPr>
          <p:cNvPr id="14" name="Picture 13" descr="Chart, bar chart&#10;&#10;Description automatically generated">
            <a:extLst>
              <a:ext uri="{FF2B5EF4-FFF2-40B4-BE49-F238E27FC236}">
                <a16:creationId xmlns:a16="http://schemas.microsoft.com/office/drawing/2014/main" id="{80AF4B4E-A0C0-2295-2A5A-A9D2FAFB2022}"/>
              </a:ext>
            </a:extLst>
          </p:cNvPr>
          <p:cNvPicPr>
            <a:picLocks noChangeAspect="1"/>
          </p:cNvPicPr>
          <p:nvPr/>
        </p:nvPicPr>
        <p:blipFill rotWithShape="1">
          <a:blip r:embed="rId3"/>
          <a:srcRect l="20014"/>
          <a:stretch/>
        </p:blipFill>
        <p:spPr>
          <a:xfrm>
            <a:off x="5706406" y="1642183"/>
            <a:ext cx="5838091" cy="4801389"/>
          </a:xfrm>
          <a:prstGeom prst="rect">
            <a:avLst/>
          </a:prstGeom>
        </p:spPr>
      </p:pic>
      <p:sp>
        <p:nvSpPr>
          <p:cNvPr id="15" name="TextBox 14">
            <a:extLst>
              <a:ext uri="{FF2B5EF4-FFF2-40B4-BE49-F238E27FC236}">
                <a16:creationId xmlns:a16="http://schemas.microsoft.com/office/drawing/2014/main" id="{4B669D07-F7EB-FE55-788F-EA69B2F0F73E}"/>
              </a:ext>
            </a:extLst>
          </p:cNvPr>
          <p:cNvSpPr txBox="1"/>
          <p:nvPr/>
        </p:nvSpPr>
        <p:spPr>
          <a:xfrm>
            <a:off x="4954173" y="5388735"/>
            <a:ext cx="2141164" cy="1200329"/>
          </a:xfrm>
          <a:prstGeom prst="rect">
            <a:avLst/>
          </a:prstGeom>
          <a:noFill/>
          <a:ln w="19050">
            <a:solidFill>
              <a:schemeClr val="tx1"/>
            </a:solidFill>
          </a:ln>
        </p:spPr>
        <p:txBody>
          <a:bodyPr wrap="none" rtlCol="0">
            <a:spAutoFit/>
          </a:bodyPr>
          <a:lstStyle/>
          <a:p>
            <a:r>
              <a:rPr lang="en-GB" sz="2400" b="1" u="sng" dirty="0"/>
              <a:t>Tools:</a:t>
            </a:r>
          </a:p>
          <a:p>
            <a:r>
              <a:rPr lang="en-GB" sz="2400" dirty="0" err="1"/>
              <a:t>MarkDuplicates</a:t>
            </a:r>
            <a:endParaRPr lang="en-GB" sz="2400" dirty="0"/>
          </a:p>
          <a:p>
            <a:r>
              <a:rPr lang="en-GB" sz="2400" dirty="0" err="1"/>
              <a:t>Samtools</a:t>
            </a:r>
            <a:endParaRPr lang="en-GB" sz="2400" dirty="0"/>
          </a:p>
        </p:txBody>
      </p:sp>
      <p:sp>
        <p:nvSpPr>
          <p:cNvPr id="16" name="Rounded Rectangle 15">
            <a:extLst>
              <a:ext uri="{FF2B5EF4-FFF2-40B4-BE49-F238E27FC236}">
                <a16:creationId xmlns:a16="http://schemas.microsoft.com/office/drawing/2014/main" id="{13E0B451-B065-0B64-FA6D-CCA420DE5FA4}"/>
              </a:ext>
            </a:extLst>
          </p:cNvPr>
          <p:cNvSpPr/>
          <p:nvPr/>
        </p:nvSpPr>
        <p:spPr>
          <a:xfrm>
            <a:off x="7399606" y="3854548"/>
            <a:ext cx="3193366" cy="1871003"/>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17" name="Content Placeholder 2">
            <a:extLst>
              <a:ext uri="{FF2B5EF4-FFF2-40B4-BE49-F238E27FC236}">
                <a16:creationId xmlns:a16="http://schemas.microsoft.com/office/drawing/2014/main" id="{8DDC0B13-2DE3-D118-C86C-403464E9E910}"/>
              </a:ext>
            </a:extLst>
          </p:cNvPr>
          <p:cNvSpPr txBox="1">
            <a:spLocks/>
          </p:cNvSpPr>
          <p:nvPr/>
        </p:nvSpPr>
        <p:spPr>
          <a:xfrm>
            <a:off x="10278511" y="3400301"/>
            <a:ext cx="1500903" cy="45424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2400" dirty="0"/>
              <a:t>Duplicates</a:t>
            </a:r>
            <a:endParaRPr lang="en-GB" sz="2200" dirty="0"/>
          </a:p>
        </p:txBody>
      </p:sp>
    </p:spTree>
    <p:extLst>
      <p:ext uri="{BB962C8B-B14F-4D97-AF65-F5344CB8AC3E}">
        <p14:creationId xmlns:p14="http://schemas.microsoft.com/office/powerpoint/2010/main" val="862662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C82CA9B-64F4-7F4D-980D-6B11B3D4F0EE}"/>
              </a:ext>
            </a:extLst>
          </p:cNvPr>
          <p:cNvSpPr>
            <a:spLocks noGrp="1"/>
          </p:cNvSpPr>
          <p:nvPr>
            <p:ph idx="1"/>
          </p:nvPr>
        </p:nvSpPr>
        <p:spPr>
          <a:xfrm>
            <a:off x="838200" y="1992776"/>
            <a:ext cx="10515600" cy="4351338"/>
          </a:xfrm>
        </p:spPr>
        <p:txBody>
          <a:bodyPr>
            <a:normAutofit/>
          </a:bodyPr>
          <a:lstStyle/>
          <a:p>
            <a:pPr marL="0" indent="0">
              <a:buNone/>
            </a:pPr>
            <a:r>
              <a:rPr lang="en-GB" sz="2400" dirty="0"/>
              <a:t>In bioinformatics we use a plethora of different file formats for different tools and analysis</a:t>
            </a:r>
          </a:p>
          <a:p>
            <a:endParaRPr lang="en-GB" sz="2400" dirty="0"/>
          </a:p>
          <a:p>
            <a:pPr marL="0" indent="0">
              <a:buNone/>
            </a:pPr>
            <a:r>
              <a:rPr lang="en-GB" sz="2400" dirty="0"/>
              <a:t>UCSC Genome Browser provides a detailed description of main file formats and what they should contain</a:t>
            </a:r>
          </a:p>
        </p:txBody>
      </p:sp>
      <p:pic>
        <p:nvPicPr>
          <p:cNvPr id="4" name="Picture 3">
            <a:extLst>
              <a:ext uri="{FF2B5EF4-FFF2-40B4-BE49-F238E27FC236}">
                <a16:creationId xmlns:a16="http://schemas.microsoft.com/office/drawing/2014/main" id="{EDEDC7B0-DC2D-DB44-AE2E-6FC9745B8CBB}"/>
              </a:ext>
            </a:extLst>
          </p:cNvPr>
          <p:cNvPicPr>
            <a:picLocks noChangeAspect="1"/>
          </p:cNvPicPr>
          <p:nvPr/>
        </p:nvPicPr>
        <p:blipFill>
          <a:blip r:embed="rId3"/>
          <a:stretch>
            <a:fillRect/>
          </a:stretch>
        </p:blipFill>
        <p:spPr>
          <a:xfrm>
            <a:off x="2133600" y="4721382"/>
            <a:ext cx="7924800" cy="1308100"/>
          </a:xfrm>
          <a:prstGeom prst="rect">
            <a:avLst/>
          </a:prstGeom>
        </p:spPr>
      </p:pic>
      <p:sp>
        <p:nvSpPr>
          <p:cNvPr id="8" name="Rounded Rectangle 7">
            <a:extLst>
              <a:ext uri="{FF2B5EF4-FFF2-40B4-BE49-F238E27FC236}">
                <a16:creationId xmlns:a16="http://schemas.microsoft.com/office/drawing/2014/main" id="{B16C2BAD-569B-9541-9CEA-868997F793DF}"/>
              </a:ext>
            </a:extLst>
          </p:cNvPr>
          <p:cNvSpPr/>
          <p:nvPr/>
        </p:nvSpPr>
        <p:spPr>
          <a:xfrm>
            <a:off x="838201" y="528337"/>
            <a:ext cx="3104408" cy="861076"/>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4400" b="1" dirty="0"/>
              <a:t>File formats</a:t>
            </a:r>
          </a:p>
        </p:txBody>
      </p:sp>
      <p:sp>
        <p:nvSpPr>
          <p:cNvPr id="2" name="Slide Number Placeholder 2">
            <a:extLst>
              <a:ext uri="{FF2B5EF4-FFF2-40B4-BE49-F238E27FC236}">
                <a16:creationId xmlns:a16="http://schemas.microsoft.com/office/drawing/2014/main" id="{E56CF939-31D9-DF1F-FD5A-5E673C264D1D}"/>
              </a:ext>
            </a:extLst>
          </p:cNvPr>
          <p:cNvSpPr>
            <a:spLocks noGrp="1"/>
          </p:cNvSpPr>
          <p:nvPr>
            <p:ph type="sldNum" sz="quarter" idx="12"/>
          </p:nvPr>
        </p:nvSpPr>
        <p:spPr>
          <a:xfrm>
            <a:off x="9297081" y="6414216"/>
            <a:ext cx="2743200" cy="365125"/>
          </a:xfrm>
        </p:spPr>
        <p:txBody>
          <a:bodyPr/>
          <a:lstStyle/>
          <a:p>
            <a:fld id="{FE1C72F9-1132-3C4A-93C5-CF217ED18781}" type="slidenum">
              <a:rPr lang="en-GB" smtClean="0"/>
              <a:t>3</a:t>
            </a:fld>
            <a:endParaRPr lang="en-GB" dirty="0"/>
          </a:p>
        </p:txBody>
      </p:sp>
      <p:sp>
        <p:nvSpPr>
          <p:cNvPr id="7" name="TextBox 6">
            <a:extLst>
              <a:ext uri="{FF2B5EF4-FFF2-40B4-BE49-F238E27FC236}">
                <a16:creationId xmlns:a16="http://schemas.microsoft.com/office/drawing/2014/main" id="{0D71E096-0191-C053-DE99-925C3D10321F}"/>
              </a:ext>
            </a:extLst>
          </p:cNvPr>
          <p:cNvSpPr txBox="1"/>
          <p:nvPr/>
        </p:nvSpPr>
        <p:spPr>
          <a:xfrm>
            <a:off x="5683045" y="5864495"/>
            <a:ext cx="609600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u="none" dirty="0">
                <a:solidFill>
                  <a:schemeClr val="tx1"/>
                </a:solidFill>
                <a:hlinkClick r:id="rId4">
                  <a:extLst>
                    <a:ext uri="{A12FA001-AC4F-418D-AE19-62706E023703}">
                      <ahyp:hlinkClr xmlns:ahyp="http://schemas.microsoft.com/office/drawing/2018/hyperlinkcolor" val="tx"/>
                    </a:ext>
                  </a:extLst>
                </a:hlinkClick>
              </a:rPr>
              <a:t>http://genome.ucsc.edu/FAQ/FAQformat</a:t>
            </a:r>
            <a:endParaRPr lang="en-GB" dirty="0"/>
          </a:p>
        </p:txBody>
      </p:sp>
    </p:spTree>
    <p:extLst>
      <p:ext uri="{BB962C8B-B14F-4D97-AF65-F5344CB8AC3E}">
        <p14:creationId xmlns:p14="http://schemas.microsoft.com/office/powerpoint/2010/main" val="133908959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EBB3AA9-A20E-E440-966C-9175198954C0}"/>
              </a:ext>
            </a:extLst>
          </p:cNvPr>
          <p:cNvSpPr>
            <a:spLocks noGrp="1"/>
          </p:cNvSpPr>
          <p:nvPr>
            <p:ph type="sldNum" sz="quarter" idx="12"/>
          </p:nvPr>
        </p:nvSpPr>
        <p:spPr/>
        <p:txBody>
          <a:bodyPr/>
          <a:lstStyle/>
          <a:p>
            <a:fld id="{488F6B55-2FBF-E645-B561-8271EEC5CE3D}" type="slidenum">
              <a:rPr lang="en-GB" smtClean="0"/>
              <a:t>30</a:t>
            </a:fld>
            <a:endParaRPr lang="en-GB"/>
          </a:p>
        </p:txBody>
      </p:sp>
      <p:sp>
        <p:nvSpPr>
          <p:cNvPr id="6" name="TextBox 5">
            <a:extLst>
              <a:ext uri="{FF2B5EF4-FFF2-40B4-BE49-F238E27FC236}">
                <a16:creationId xmlns:a16="http://schemas.microsoft.com/office/drawing/2014/main" id="{FA5A070E-C829-C349-B7C0-4E4EFAA9D2C2}"/>
              </a:ext>
            </a:extLst>
          </p:cNvPr>
          <p:cNvSpPr txBox="1"/>
          <p:nvPr/>
        </p:nvSpPr>
        <p:spPr>
          <a:xfrm>
            <a:off x="468794" y="3164443"/>
            <a:ext cx="1761188" cy="800219"/>
          </a:xfrm>
          <a:prstGeom prst="rect">
            <a:avLst/>
          </a:prstGeom>
          <a:noFill/>
        </p:spPr>
        <p:txBody>
          <a:bodyPr wrap="none" rtlCol="0">
            <a:spAutoFit/>
          </a:bodyPr>
          <a:lstStyle/>
          <a:p>
            <a:r>
              <a:rPr lang="en-GB" sz="2800" dirty="0"/>
              <a:t>Sequencer</a:t>
            </a:r>
          </a:p>
          <a:p>
            <a:r>
              <a:rPr lang="en-GB" dirty="0"/>
              <a:t>Produce images</a:t>
            </a:r>
          </a:p>
        </p:txBody>
      </p:sp>
      <p:pic>
        <p:nvPicPr>
          <p:cNvPr id="7" name="Picture 6">
            <a:extLst>
              <a:ext uri="{FF2B5EF4-FFF2-40B4-BE49-F238E27FC236}">
                <a16:creationId xmlns:a16="http://schemas.microsoft.com/office/drawing/2014/main" id="{D6B04C5F-759E-DF4F-A5DA-91192A294BC0}"/>
              </a:ext>
            </a:extLst>
          </p:cNvPr>
          <p:cNvPicPr>
            <a:picLocks noChangeAspect="1"/>
          </p:cNvPicPr>
          <p:nvPr/>
        </p:nvPicPr>
        <p:blipFill rotWithShape="1">
          <a:blip r:embed="rId3"/>
          <a:srcRect l="18732" t="689" r="17691" b="628"/>
          <a:stretch/>
        </p:blipFill>
        <p:spPr>
          <a:xfrm>
            <a:off x="668883" y="2153111"/>
            <a:ext cx="1155898" cy="1009463"/>
          </a:xfrm>
          <a:prstGeom prst="rect">
            <a:avLst/>
          </a:prstGeom>
        </p:spPr>
      </p:pic>
      <p:cxnSp>
        <p:nvCxnSpPr>
          <p:cNvPr id="11" name="Straight Connector 10">
            <a:extLst>
              <a:ext uri="{FF2B5EF4-FFF2-40B4-BE49-F238E27FC236}">
                <a16:creationId xmlns:a16="http://schemas.microsoft.com/office/drawing/2014/main" id="{05616AEC-4D71-4743-8FC5-301CDF1BFE5B}"/>
              </a:ext>
            </a:extLst>
          </p:cNvPr>
          <p:cNvCxnSpPr>
            <a:cxnSpLocks/>
            <a:endCxn id="16" idx="6"/>
          </p:cNvCxnSpPr>
          <p:nvPr/>
        </p:nvCxnSpPr>
        <p:spPr>
          <a:xfrm>
            <a:off x="914402" y="5061244"/>
            <a:ext cx="9635837" cy="19879"/>
          </a:xfrm>
          <a:prstGeom prst="line">
            <a:avLst/>
          </a:prstGeom>
          <a:ln w="762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237D2428-D085-4543-A98C-53E40F0C7FA8}"/>
              </a:ext>
            </a:extLst>
          </p:cNvPr>
          <p:cNvSpPr/>
          <p:nvPr/>
        </p:nvSpPr>
        <p:spPr>
          <a:xfrm>
            <a:off x="1116335" y="4895592"/>
            <a:ext cx="371061" cy="371061"/>
          </a:xfrm>
          <a:prstGeom prst="ellipse">
            <a:avLst/>
          </a:prstGeom>
          <a:solidFill>
            <a:schemeClr val="bg1"/>
          </a:solidFill>
          <a:ln w="762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p>
        </p:txBody>
      </p:sp>
      <p:sp>
        <p:nvSpPr>
          <p:cNvPr id="13" name="Oval 12">
            <a:extLst>
              <a:ext uri="{FF2B5EF4-FFF2-40B4-BE49-F238E27FC236}">
                <a16:creationId xmlns:a16="http://schemas.microsoft.com/office/drawing/2014/main" id="{477BF9EA-5B31-CB46-877E-B618359E98F3}"/>
              </a:ext>
            </a:extLst>
          </p:cNvPr>
          <p:cNvSpPr/>
          <p:nvPr/>
        </p:nvSpPr>
        <p:spPr>
          <a:xfrm>
            <a:off x="3316989" y="4895592"/>
            <a:ext cx="371061" cy="371061"/>
          </a:xfrm>
          <a:prstGeom prst="ellipse">
            <a:avLst/>
          </a:prstGeom>
          <a:solidFill>
            <a:schemeClr val="bg1"/>
          </a:solidFill>
          <a:ln w="762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4" name="Oval 13">
            <a:extLst>
              <a:ext uri="{FF2B5EF4-FFF2-40B4-BE49-F238E27FC236}">
                <a16:creationId xmlns:a16="http://schemas.microsoft.com/office/drawing/2014/main" id="{2A175CE1-3979-F84D-8A78-7A7C14A1346B}"/>
              </a:ext>
            </a:extLst>
          </p:cNvPr>
          <p:cNvSpPr/>
          <p:nvPr/>
        </p:nvSpPr>
        <p:spPr>
          <a:xfrm>
            <a:off x="5675063" y="4895592"/>
            <a:ext cx="371061" cy="371061"/>
          </a:xfrm>
          <a:prstGeom prst="ellipse">
            <a:avLst/>
          </a:prstGeom>
          <a:solidFill>
            <a:schemeClr val="bg1"/>
          </a:solidFill>
          <a:ln w="762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6" name="Oval 15">
            <a:extLst>
              <a:ext uri="{FF2B5EF4-FFF2-40B4-BE49-F238E27FC236}">
                <a16:creationId xmlns:a16="http://schemas.microsoft.com/office/drawing/2014/main" id="{C8AC5B63-E8A0-834F-A0D5-B118590BE3E5}"/>
              </a:ext>
            </a:extLst>
          </p:cNvPr>
          <p:cNvSpPr/>
          <p:nvPr/>
        </p:nvSpPr>
        <p:spPr>
          <a:xfrm>
            <a:off x="10179178" y="4895592"/>
            <a:ext cx="371061" cy="371061"/>
          </a:xfrm>
          <a:prstGeom prst="ellipse">
            <a:avLst/>
          </a:prstGeom>
          <a:solidFill>
            <a:schemeClr val="bg1"/>
          </a:solidFill>
          <a:ln w="762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0" name="TextBox 19">
            <a:extLst>
              <a:ext uri="{FF2B5EF4-FFF2-40B4-BE49-F238E27FC236}">
                <a16:creationId xmlns:a16="http://schemas.microsoft.com/office/drawing/2014/main" id="{FC32F1B4-2227-C344-9B13-70DCC0B8D913}"/>
              </a:ext>
            </a:extLst>
          </p:cNvPr>
          <p:cNvSpPr txBox="1"/>
          <p:nvPr/>
        </p:nvSpPr>
        <p:spPr>
          <a:xfrm>
            <a:off x="3078452" y="5362102"/>
            <a:ext cx="952505" cy="892552"/>
          </a:xfrm>
          <a:prstGeom prst="rect">
            <a:avLst/>
          </a:prstGeom>
          <a:noFill/>
        </p:spPr>
        <p:txBody>
          <a:bodyPr wrap="none" rtlCol="0">
            <a:spAutoFit/>
          </a:bodyPr>
          <a:lstStyle/>
          <a:p>
            <a:r>
              <a:rPr lang="en-GB" sz="2800" dirty="0"/>
              <a:t>TRIM</a:t>
            </a:r>
          </a:p>
          <a:p>
            <a:r>
              <a:rPr lang="en-GB" sz="2400" dirty="0"/>
              <a:t>reads</a:t>
            </a:r>
          </a:p>
        </p:txBody>
      </p:sp>
      <p:cxnSp>
        <p:nvCxnSpPr>
          <p:cNvPr id="27" name="Straight Connector 26">
            <a:extLst>
              <a:ext uri="{FF2B5EF4-FFF2-40B4-BE49-F238E27FC236}">
                <a16:creationId xmlns:a16="http://schemas.microsoft.com/office/drawing/2014/main" id="{7440CA62-2D11-084F-B68C-63A4DC9F9F92}"/>
              </a:ext>
            </a:extLst>
          </p:cNvPr>
          <p:cNvCxnSpPr>
            <a:cxnSpLocks/>
          </p:cNvCxnSpPr>
          <p:nvPr/>
        </p:nvCxnSpPr>
        <p:spPr>
          <a:xfrm flipV="1">
            <a:off x="8218667" y="3641715"/>
            <a:ext cx="643979" cy="1436077"/>
          </a:xfrm>
          <a:prstGeom prst="line">
            <a:avLst/>
          </a:prstGeom>
          <a:ln w="76200" cap="rnd">
            <a:solidFill>
              <a:schemeClr val="tx1"/>
            </a:solidFill>
            <a:round/>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1A64DBF5-CE8F-3048-8FA7-A32C9A34F3B1}"/>
              </a:ext>
            </a:extLst>
          </p:cNvPr>
          <p:cNvSpPr txBox="1"/>
          <p:nvPr/>
        </p:nvSpPr>
        <p:spPr>
          <a:xfrm>
            <a:off x="5343762" y="5362102"/>
            <a:ext cx="1713290" cy="892552"/>
          </a:xfrm>
          <a:prstGeom prst="rect">
            <a:avLst/>
          </a:prstGeom>
          <a:noFill/>
        </p:spPr>
        <p:txBody>
          <a:bodyPr wrap="none" rtlCol="0">
            <a:spAutoFit/>
          </a:bodyPr>
          <a:lstStyle/>
          <a:p>
            <a:r>
              <a:rPr lang="en-GB" sz="2800" dirty="0"/>
              <a:t>ALIGN</a:t>
            </a:r>
          </a:p>
          <a:p>
            <a:r>
              <a:rPr lang="en-GB" sz="2400" dirty="0"/>
              <a:t>to reference</a:t>
            </a:r>
            <a:endParaRPr lang="en-GB" sz="1400" dirty="0"/>
          </a:p>
        </p:txBody>
      </p:sp>
      <p:sp>
        <p:nvSpPr>
          <p:cNvPr id="24" name="TextBox 23">
            <a:extLst>
              <a:ext uri="{FF2B5EF4-FFF2-40B4-BE49-F238E27FC236}">
                <a16:creationId xmlns:a16="http://schemas.microsoft.com/office/drawing/2014/main" id="{7EAFBB53-B774-2E4C-A650-BFB071E65E03}"/>
              </a:ext>
            </a:extLst>
          </p:cNvPr>
          <p:cNvSpPr txBox="1"/>
          <p:nvPr/>
        </p:nvSpPr>
        <p:spPr>
          <a:xfrm>
            <a:off x="508346" y="5362102"/>
            <a:ext cx="1587038" cy="892552"/>
          </a:xfrm>
          <a:prstGeom prst="rect">
            <a:avLst/>
          </a:prstGeom>
          <a:noFill/>
        </p:spPr>
        <p:txBody>
          <a:bodyPr wrap="none" rtlCol="0">
            <a:spAutoFit/>
          </a:bodyPr>
          <a:lstStyle/>
          <a:p>
            <a:r>
              <a:rPr lang="en-GB" sz="2800" dirty="0"/>
              <a:t>CONVERT</a:t>
            </a:r>
          </a:p>
          <a:p>
            <a:r>
              <a:rPr lang="en-GB" sz="2400" dirty="0"/>
              <a:t>to text files</a:t>
            </a:r>
          </a:p>
        </p:txBody>
      </p:sp>
      <p:sp>
        <p:nvSpPr>
          <p:cNvPr id="25" name="Oval 24">
            <a:extLst>
              <a:ext uri="{FF2B5EF4-FFF2-40B4-BE49-F238E27FC236}">
                <a16:creationId xmlns:a16="http://schemas.microsoft.com/office/drawing/2014/main" id="{A8FFAB87-346A-FF41-B22F-F39F526D4A59}"/>
              </a:ext>
            </a:extLst>
          </p:cNvPr>
          <p:cNvSpPr/>
          <p:nvPr/>
        </p:nvSpPr>
        <p:spPr>
          <a:xfrm>
            <a:off x="8033137" y="4895592"/>
            <a:ext cx="371061" cy="371061"/>
          </a:xfrm>
          <a:prstGeom prst="ellipse">
            <a:avLst/>
          </a:prstGeom>
          <a:solidFill>
            <a:schemeClr val="bg1"/>
          </a:solidFill>
          <a:ln w="762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6" name="TextBox 25">
            <a:extLst>
              <a:ext uri="{FF2B5EF4-FFF2-40B4-BE49-F238E27FC236}">
                <a16:creationId xmlns:a16="http://schemas.microsoft.com/office/drawing/2014/main" id="{AC0C554F-DD5A-9F40-85C2-BF11FE468CA8}"/>
              </a:ext>
            </a:extLst>
          </p:cNvPr>
          <p:cNvSpPr txBox="1"/>
          <p:nvPr/>
        </p:nvSpPr>
        <p:spPr>
          <a:xfrm>
            <a:off x="7582568" y="5362102"/>
            <a:ext cx="2150832" cy="892552"/>
          </a:xfrm>
          <a:prstGeom prst="rect">
            <a:avLst/>
          </a:prstGeom>
          <a:noFill/>
        </p:spPr>
        <p:txBody>
          <a:bodyPr wrap="square" rtlCol="0">
            <a:spAutoFit/>
          </a:bodyPr>
          <a:lstStyle/>
          <a:p>
            <a:r>
              <a:rPr lang="en-GB" sz="2800" dirty="0"/>
              <a:t>REMOVE</a:t>
            </a:r>
          </a:p>
          <a:p>
            <a:r>
              <a:rPr lang="en-GB" sz="2400" dirty="0"/>
              <a:t>duplicates*</a:t>
            </a:r>
            <a:endParaRPr lang="en-GB" sz="1400" dirty="0"/>
          </a:p>
        </p:txBody>
      </p:sp>
      <p:sp>
        <p:nvSpPr>
          <p:cNvPr id="28" name="TextBox 27">
            <a:extLst>
              <a:ext uri="{FF2B5EF4-FFF2-40B4-BE49-F238E27FC236}">
                <a16:creationId xmlns:a16="http://schemas.microsoft.com/office/drawing/2014/main" id="{FD27FB56-56A8-6E49-9E7D-3187BA0DD544}"/>
              </a:ext>
            </a:extLst>
          </p:cNvPr>
          <p:cNvSpPr txBox="1"/>
          <p:nvPr/>
        </p:nvSpPr>
        <p:spPr>
          <a:xfrm>
            <a:off x="9569580" y="5362102"/>
            <a:ext cx="2303024" cy="892552"/>
          </a:xfrm>
          <a:prstGeom prst="rect">
            <a:avLst/>
          </a:prstGeom>
          <a:noFill/>
        </p:spPr>
        <p:txBody>
          <a:bodyPr wrap="square" rtlCol="0">
            <a:spAutoFit/>
          </a:bodyPr>
          <a:lstStyle/>
          <a:p>
            <a:r>
              <a:rPr lang="en-GB" sz="2800" dirty="0"/>
              <a:t>QUANTIFY</a:t>
            </a:r>
          </a:p>
          <a:p>
            <a:r>
              <a:rPr lang="en-GB" sz="2400" dirty="0"/>
              <a:t>reads per region</a:t>
            </a:r>
            <a:endParaRPr lang="en-GB" sz="1400" dirty="0"/>
          </a:p>
        </p:txBody>
      </p:sp>
      <p:cxnSp>
        <p:nvCxnSpPr>
          <p:cNvPr id="32" name="Straight Arrow Connector 31">
            <a:extLst>
              <a:ext uri="{FF2B5EF4-FFF2-40B4-BE49-F238E27FC236}">
                <a16:creationId xmlns:a16="http://schemas.microsoft.com/office/drawing/2014/main" id="{7039B4FD-0014-A941-A076-9C3A242085C6}"/>
              </a:ext>
            </a:extLst>
          </p:cNvPr>
          <p:cNvCxnSpPr/>
          <p:nvPr/>
        </p:nvCxnSpPr>
        <p:spPr>
          <a:xfrm>
            <a:off x="1325217" y="4085258"/>
            <a:ext cx="0" cy="546010"/>
          </a:xfrm>
          <a:prstGeom prst="straightConnector1">
            <a:avLst/>
          </a:prstGeom>
          <a:ln w="762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4A26F9B4-D833-DB48-8993-07D37FD39818}"/>
              </a:ext>
            </a:extLst>
          </p:cNvPr>
          <p:cNvCxnSpPr>
            <a:cxnSpLocks/>
          </p:cNvCxnSpPr>
          <p:nvPr/>
        </p:nvCxnSpPr>
        <p:spPr>
          <a:xfrm>
            <a:off x="8862646" y="3641715"/>
            <a:ext cx="1502062" cy="0"/>
          </a:xfrm>
          <a:prstGeom prst="line">
            <a:avLst/>
          </a:prstGeom>
          <a:ln w="76200" cap="rnd">
            <a:solidFill>
              <a:schemeClr val="tx1"/>
            </a:solidFill>
            <a:round/>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9D9B33BE-06FC-5640-9A0A-DEC0DD12B998}"/>
              </a:ext>
            </a:extLst>
          </p:cNvPr>
          <p:cNvSpPr/>
          <p:nvPr/>
        </p:nvSpPr>
        <p:spPr>
          <a:xfrm>
            <a:off x="10179178" y="3429035"/>
            <a:ext cx="371061" cy="371061"/>
          </a:xfrm>
          <a:prstGeom prst="ellipse">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30" name="TextBox 29">
            <a:extLst>
              <a:ext uri="{FF2B5EF4-FFF2-40B4-BE49-F238E27FC236}">
                <a16:creationId xmlns:a16="http://schemas.microsoft.com/office/drawing/2014/main" id="{24304F17-59EF-1441-ABA7-B063828DEC9E}"/>
              </a:ext>
            </a:extLst>
          </p:cNvPr>
          <p:cNvSpPr txBox="1"/>
          <p:nvPr/>
        </p:nvSpPr>
        <p:spPr>
          <a:xfrm>
            <a:off x="9733400" y="3790452"/>
            <a:ext cx="2303024" cy="892552"/>
          </a:xfrm>
          <a:prstGeom prst="rect">
            <a:avLst/>
          </a:prstGeom>
          <a:noFill/>
        </p:spPr>
        <p:txBody>
          <a:bodyPr wrap="square" rtlCol="0">
            <a:spAutoFit/>
          </a:bodyPr>
          <a:lstStyle/>
          <a:p>
            <a:r>
              <a:rPr lang="en-GB" sz="2800" b="1" dirty="0"/>
              <a:t>VISUALISE</a:t>
            </a:r>
          </a:p>
          <a:p>
            <a:r>
              <a:rPr lang="en-GB" sz="2400" b="1" dirty="0"/>
              <a:t>reads per bin</a:t>
            </a:r>
            <a:endParaRPr lang="en-GB" sz="1200" b="1" dirty="0"/>
          </a:p>
        </p:txBody>
      </p:sp>
      <p:pic>
        <p:nvPicPr>
          <p:cNvPr id="23" name="Picture 22">
            <a:extLst>
              <a:ext uri="{FF2B5EF4-FFF2-40B4-BE49-F238E27FC236}">
                <a16:creationId xmlns:a16="http://schemas.microsoft.com/office/drawing/2014/main" id="{3E6257E1-F930-4C45-B0A2-6E0EE3A1D573}"/>
              </a:ext>
            </a:extLst>
          </p:cNvPr>
          <p:cNvPicPr>
            <a:picLocks noChangeAspect="1"/>
          </p:cNvPicPr>
          <p:nvPr/>
        </p:nvPicPr>
        <p:blipFill rotWithShape="1">
          <a:blip r:embed="rId4"/>
          <a:srcRect t="19987" b="16510"/>
          <a:stretch/>
        </p:blipFill>
        <p:spPr>
          <a:xfrm>
            <a:off x="8404198" y="2051531"/>
            <a:ext cx="3084888" cy="1096525"/>
          </a:xfrm>
          <a:prstGeom prst="rect">
            <a:avLst/>
          </a:prstGeom>
        </p:spPr>
      </p:pic>
      <p:sp>
        <p:nvSpPr>
          <p:cNvPr id="31" name="TextBox 30">
            <a:extLst>
              <a:ext uri="{FF2B5EF4-FFF2-40B4-BE49-F238E27FC236}">
                <a16:creationId xmlns:a16="http://schemas.microsoft.com/office/drawing/2014/main" id="{3F73327C-8CB0-BC40-9020-A98BFB77A8E6}"/>
              </a:ext>
            </a:extLst>
          </p:cNvPr>
          <p:cNvSpPr txBox="1"/>
          <p:nvPr/>
        </p:nvSpPr>
        <p:spPr>
          <a:xfrm>
            <a:off x="8247356" y="1599094"/>
            <a:ext cx="3331810" cy="400110"/>
          </a:xfrm>
          <a:prstGeom prst="rect">
            <a:avLst/>
          </a:prstGeom>
          <a:noFill/>
        </p:spPr>
        <p:txBody>
          <a:bodyPr wrap="none" rtlCol="0">
            <a:spAutoFit/>
          </a:bodyPr>
          <a:lstStyle/>
          <a:p>
            <a:r>
              <a:rPr lang="en-GB" sz="2000" dirty="0"/>
              <a:t>Genome browser visualization</a:t>
            </a:r>
          </a:p>
        </p:txBody>
      </p:sp>
      <p:sp>
        <p:nvSpPr>
          <p:cNvPr id="3" name="Rounded Rectangle 4">
            <a:extLst>
              <a:ext uri="{FF2B5EF4-FFF2-40B4-BE49-F238E27FC236}">
                <a16:creationId xmlns:a16="http://schemas.microsoft.com/office/drawing/2014/main" id="{A3F85438-CDAC-7252-3949-65E7010424A8}"/>
              </a:ext>
            </a:extLst>
          </p:cNvPr>
          <p:cNvSpPr/>
          <p:nvPr/>
        </p:nvSpPr>
        <p:spPr>
          <a:xfrm>
            <a:off x="838200" y="528337"/>
            <a:ext cx="7475805" cy="861076"/>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4400" b="1" dirty="0"/>
              <a:t> To Remove Duplicates or Not?</a:t>
            </a:r>
          </a:p>
        </p:txBody>
      </p:sp>
    </p:spTree>
    <p:extLst>
      <p:ext uri="{BB962C8B-B14F-4D97-AF65-F5344CB8AC3E}">
        <p14:creationId xmlns:p14="http://schemas.microsoft.com/office/powerpoint/2010/main" val="424404858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EBB3AA9-A20E-E440-966C-9175198954C0}"/>
              </a:ext>
            </a:extLst>
          </p:cNvPr>
          <p:cNvSpPr>
            <a:spLocks noGrp="1"/>
          </p:cNvSpPr>
          <p:nvPr>
            <p:ph type="sldNum" sz="quarter" idx="12"/>
          </p:nvPr>
        </p:nvSpPr>
        <p:spPr/>
        <p:txBody>
          <a:bodyPr/>
          <a:lstStyle/>
          <a:p>
            <a:fld id="{488F6B55-2FBF-E645-B561-8271EEC5CE3D}" type="slidenum">
              <a:rPr lang="en-GB" smtClean="0"/>
              <a:t>31</a:t>
            </a:fld>
            <a:endParaRPr lang="en-GB" dirty="0"/>
          </a:p>
        </p:txBody>
      </p:sp>
      <p:sp>
        <p:nvSpPr>
          <p:cNvPr id="6" name="TextBox 5">
            <a:extLst>
              <a:ext uri="{FF2B5EF4-FFF2-40B4-BE49-F238E27FC236}">
                <a16:creationId xmlns:a16="http://schemas.microsoft.com/office/drawing/2014/main" id="{FA5A070E-C829-C349-B7C0-4E4EFAA9D2C2}"/>
              </a:ext>
            </a:extLst>
          </p:cNvPr>
          <p:cNvSpPr txBox="1"/>
          <p:nvPr/>
        </p:nvSpPr>
        <p:spPr>
          <a:xfrm>
            <a:off x="468794" y="3164443"/>
            <a:ext cx="1761188" cy="800219"/>
          </a:xfrm>
          <a:prstGeom prst="rect">
            <a:avLst/>
          </a:prstGeom>
          <a:noFill/>
        </p:spPr>
        <p:txBody>
          <a:bodyPr wrap="none" rtlCol="0">
            <a:spAutoFit/>
          </a:bodyPr>
          <a:lstStyle/>
          <a:p>
            <a:r>
              <a:rPr lang="en-GB" sz="2800" dirty="0"/>
              <a:t>Sequencer</a:t>
            </a:r>
          </a:p>
          <a:p>
            <a:r>
              <a:rPr lang="en-GB" dirty="0"/>
              <a:t>Produce images</a:t>
            </a:r>
          </a:p>
        </p:txBody>
      </p:sp>
      <p:pic>
        <p:nvPicPr>
          <p:cNvPr id="7" name="Picture 6">
            <a:extLst>
              <a:ext uri="{FF2B5EF4-FFF2-40B4-BE49-F238E27FC236}">
                <a16:creationId xmlns:a16="http://schemas.microsoft.com/office/drawing/2014/main" id="{D6B04C5F-759E-DF4F-A5DA-91192A294BC0}"/>
              </a:ext>
            </a:extLst>
          </p:cNvPr>
          <p:cNvPicPr>
            <a:picLocks noChangeAspect="1"/>
          </p:cNvPicPr>
          <p:nvPr/>
        </p:nvPicPr>
        <p:blipFill rotWithShape="1">
          <a:blip r:embed="rId3"/>
          <a:srcRect l="18732" t="689" r="17691" b="628"/>
          <a:stretch/>
        </p:blipFill>
        <p:spPr>
          <a:xfrm>
            <a:off x="668883" y="2153111"/>
            <a:ext cx="1155898" cy="1009463"/>
          </a:xfrm>
          <a:prstGeom prst="rect">
            <a:avLst/>
          </a:prstGeom>
        </p:spPr>
      </p:pic>
      <p:cxnSp>
        <p:nvCxnSpPr>
          <p:cNvPr id="11" name="Straight Connector 10">
            <a:extLst>
              <a:ext uri="{FF2B5EF4-FFF2-40B4-BE49-F238E27FC236}">
                <a16:creationId xmlns:a16="http://schemas.microsoft.com/office/drawing/2014/main" id="{05616AEC-4D71-4743-8FC5-301CDF1BFE5B}"/>
              </a:ext>
            </a:extLst>
          </p:cNvPr>
          <p:cNvCxnSpPr>
            <a:cxnSpLocks/>
            <a:endCxn id="16" idx="6"/>
          </p:cNvCxnSpPr>
          <p:nvPr/>
        </p:nvCxnSpPr>
        <p:spPr>
          <a:xfrm>
            <a:off x="914402" y="5061244"/>
            <a:ext cx="9635837" cy="19879"/>
          </a:xfrm>
          <a:prstGeom prst="line">
            <a:avLst/>
          </a:prstGeom>
          <a:ln w="762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237D2428-D085-4543-A98C-53E40F0C7FA8}"/>
              </a:ext>
            </a:extLst>
          </p:cNvPr>
          <p:cNvSpPr/>
          <p:nvPr/>
        </p:nvSpPr>
        <p:spPr>
          <a:xfrm>
            <a:off x="1116335" y="4895592"/>
            <a:ext cx="371061" cy="371061"/>
          </a:xfrm>
          <a:prstGeom prst="ellipse">
            <a:avLst/>
          </a:prstGeom>
          <a:solidFill>
            <a:schemeClr val="bg1"/>
          </a:solidFill>
          <a:ln w="762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p>
        </p:txBody>
      </p:sp>
      <p:sp>
        <p:nvSpPr>
          <p:cNvPr id="13" name="Oval 12">
            <a:extLst>
              <a:ext uri="{FF2B5EF4-FFF2-40B4-BE49-F238E27FC236}">
                <a16:creationId xmlns:a16="http://schemas.microsoft.com/office/drawing/2014/main" id="{477BF9EA-5B31-CB46-877E-B618359E98F3}"/>
              </a:ext>
            </a:extLst>
          </p:cNvPr>
          <p:cNvSpPr/>
          <p:nvPr/>
        </p:nvSpPr>
        <p:spPr>
          <a:xfrm>
            <a:off x="3316989" y="4895592"/>
            <a:ext cx="371061" cy="371061"/>
          </a:xfrm>
          <a:prstGeom prst="ellipse">
            <a:avLst/>
          </a:prstGeom>
          <a:solidFill>
            <a:schemeClr val="bg1"/>
          </a:solidFill>
          <a:ln w="762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4" name="Oval 13">
            <a:extLst>
              <a:ext uri="{FF2B5EF4-FFF2-40B4-BE49-F238E27FC236}">
                <a16:creationId xmlns:a16="http://schemas.microsoft.com/office/drawing/2014/main" id="{2A175CE1-3979-F84D-8A78-7A7C14A1346B}"/>
              </a:ext>
            </a:extLst>
          </p:cNvPr>
          <p:cNvSpPr/>
          <p:nvPr/>
        </p:nvSpPr>
        <p:spPr>
          <a:xfrm>
            <a:off x="5675063" y="4895592"/>
            <a:ext cx="371061" cy="371061"/>
          </a:xfrm>
          <a:prstGeom prst="ellipse">
            <a:avLst/>
          </a:prstGeom>
          <a:solidFill>
            <a:schemeClr val="bg1"/>
          </a:solidFill>
          <a:ln w="762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6" name="Oval 15">
            <a:extLst>
              <a:ext uri="{FF2B5EF4-FFF2-40B4-BE49-F238E27FC236}">
                <a16:creationId xmlns:a16="http://schemas.microsoft.com/office/drawing/2014/main" id="{C8AC5B63-E8A0-834F-A0D5-B118590BE3E5}"/>
              </a:ext>
            </a:extLst>
          </p:cNvPr>
          <p:cNvSpPr/>
          <p:nvPr/>
        </p:nvSpPr>
        <p:spPr>
          <a:xfrm>
            <a:off x="10179178" y="4895592"/>
            <a:ext cx="371061" cy="371061"/>
          </a:xfrm>
          <a:prstGeom prst="ellipse">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0" name="TextBox 19">
            <a:extLst>
              <a:ext uri="{FF2B5EF4-FFF2-40B4-BE49-F238E27FC236}">
                <a16:creationId xmlns:a16="http://schemas.microsoft.com/office/drawing/2014/main" id="{FC32F1B4-2227-C344-9B13-70DCC0B8D913}"/>
              </a:ext>
            </a:extLst>
          </p:cNvPr>
          <p:cNvSpPr txBox="1"/>
          <p:nvPr/>
        </p:nvSpPr>
        <p:spPr>
          <a:xfrm>
            <a:off x="3078452" y="5362102"/>
            <a:ext cx="952505" cy="892552"/>
          </a:xfrm>
          <a:prstGeom prst="rect">
            <a:avLst/>
          </a:prstGeom>
          <a:noFill/>
        </p:spPr>
        <p:txBody>
          <a:bodyPr wrap="none" rtlCol="0">
            <a:spAutoFit/>
          </a:bodyPr>
          <a:lstStyle/>
          <a:p>
            <a:r>
              <a:rPr lang="en-GB" sz="2800" dirty="0"/>
              <a:t>TRIM</a:t>
            </a:r>
          </a:p>
          <a:p>
            <a:r>
              <a:rPr lang="en-GB" sz="2400" dirty="0"/>
              <a:t>reads</a:t>
            </a:r>
          </a:p>
        </p:txBody>
      </p:sp>
      <p:sp>
        <p:nvSpPr>
          <p:cNvPr id="21" name="TextBox 20">
            <a:extLst>
              <a:ext uri="{FF2B5EF4-FFF2-40B4-BE49-F238E27FC236}">
                <a16:creationId xmlns:a16="http://schemas.microsoft.com/office/drawing/2014/main" id="{1A64DBF5-CE8F-3048-8FA7-A32C9A34F3B1}"/>
              </a:ext>
            </a:extLst>
          </p:cNvPr>
          <p:cNvSpPr txBox="1"/>
          <p:nvPr/>
        </p:nvSpPr>
        <p:spPr>
          <a:xfrm>
            <a:off x="5343762" y="5362102"/>
            <a:ext cx="1713290" cy="892552"/>
          </a:xfrm>
          <a:prstGeom prst="rect">
            <a:avLst/>
          </a:prstGeom>
          <a:noFill/>
        </p:spPr>
        <p:txBody>
          <a:bodyPr wrap="none" rtlCol="0">
            <a:spAutoFit/>
          </a:bodyPr>
          <a:lstStyle/>
          <a:p>
            <a:r>
              <a:rPr lang="en-GB" sz="2800" dirty="0"/>
              <a:t>ALIGN</a:t>
            </a:r>
          </a:p>
          <a:p>
            <a:r>
              <a:rPr lang="en-GB" sz="2400" dirty="0"/>
              <a:t>to reference</a:t>
            </a:r>
            <a:endParaRPr lang="en-GB" sz="1400" dirty="0"/>
          </a:p>
        </p:txBody>
      </p:sp>
      <p:sp>
        <p:nvSpPr>
          <p:cNvPr id="24" name="TextBox 23">
            <a:extLst>
              <a:ext uri="{FF2B5EF4-FFF2-40B4-BE49-F238E27FC236}">
                <a16:creationId xmlns:a16="http://schemas.microsoft.com/office/drawing/2014/main" id="{7EAFBB53-B774-2E4C-A650-BFB071E65E03}"/>
              </a:ext>
            </a:extLst>
          </p:cNvPr>
          <p:cNvSpPr txBox="1"/>
          <p:nvPr/>
        </p:nvSpPr>
        <p:spPr>
          <a:xfrm>
            <a:off x="508346" y="5362102"/>
            <a:ext cx="1587038" cy="892552"/>
          </a:xfrm>
          <a:prstGeom prst="rect">
            <a:avLst/>
          </a:prstGeom>
          <a:noFill/>
        </p:spPr>
        <p:txBody>
          <a:bodyPr wrap="none" rtlCol="0">
            <a:spAutoFit/>
          </a:bodyPr>
          <a:lstStyle/>
          <a:p>
            <a:r>
              <a:rPr lang="en-GB" sz="2800" dirty="0"/>
              <a:t>CONVERT</a:t>
            </a:r>
          </a:p>
          <a:p>
            <a:r>
              <a:rPr lang="en-GB" sz="2400" dirty="0"/>
              <a:t>to text files</a:t>
            </a:r>
          </a:p>
        </p:txBody>
      </p:sp>
      <p:sp>
        <p:nvSpPr>
          <p:cNvPr id="25" name="Oval 24">
            <a:extLst>
              <a:ext uri="{FF2B5EF4-FFF2-40B4-BE49-F238E27FC236}">
                <a16:creationId xmlns:a16="http://schemas.microsoft.com/office/drawing/2014/main" id="{A8FFAB87-346A-FF41-B22F-F39F526D4A59}"/>
              </a:ext>
            </a:extLst>
          </p:cNvPr>
          <p:cNvSpPr/>
          <p:nvPr/>
        </p:nvSpPr>
        <p:spPr>
          <a:xfrm>
            <a:off x="8033137" y="4895592"/>
            <a:ext cx="371061" cy="371061"/>
          </a:xfrm>
          <a:prstGeom prst="ellipse">
            <a:avLst/>
          </a:prstGeom>
          <a:solidFill>
            <a:schemeClr val="bg1"/>
          </a:solidFill>
          <a:ln w="762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6" name="TextBox 25">
            <a:extLst>
              <a:ext uri="{FF2B5EF4-FFF2-40B4-BE49-F238E27FC236}">
                <a16:creationId xmlns:a16="http://schemas.microsoft.com/office/drawing/2014/main" id="{AC0C554F-DD5A-9F40-85C2-BF11FE468CA8}"/>
              </a:ext>
            </a:extLst>
          </p:cNvPr>
          <p:cNvSpPr txBox="1"/>
          <p:nvPr/>
        </p:nvSpPr>
        <p:spPr>
          <a:xfrm>
            <a:off x="7582568" y="5362102"/>
            <a:ext cx="2150832" cy="892552"/>
          </a:xfrm>
          <a:prstGeom prst="rect">
            <a:avLst/>
          </a:prstGeom>
          <a:noFill/>
        </p:spPr>
        <p:txBody>
          <a:bodyPr wrap="square" rtlCol="0">
            <a:spAutoFit/>
          </a:bodyPr>
          <a:lstStyle/>
          <a:p>
            <a:r>
              <a:rPr lang="en-GB" sz="2800" dirty="0"/>
              <a:t>REMOVE</a:t>
            </a:r>
          </a:p>
          <a:p>
            <a:r>
              <a:rPr lang="en-GB" sz="2400" dirty="0"/>
              <a:t>duplicates*</a:t>
            </a:r>
            <a:endParaRPr lang="en-GB" sz="1400" dirty="0"/>
          </a:p>
        </p:txBody>
      </p:sp>
      <p:sp>
        <p:nvSpPr>
          <p:cNvPr id="28" name="TextBox 27">
            <a:extLst>
              <a:ext uri="{FF2B5EF4-FFF2-40B4-BE49-F238E27FC236}">
                <a16:creationId xmlns:a16="http://schemas.microsoft.com/office/drawing/2014/main" id="{FD27FB56-56A8-6E49-9E7D-3187BA0DD544}"/>
              </a:ext>
            </a:extLst>
          </p:cNvPr>
          <p:cNvSpPr txBox="1"/>
          <p:nvPr/>
        </p:nvSpPr>
        <p:spPr>
          <a:xfrm>
            <a:off x="9569580" y="5362102"/>
            <a:ext cx="2303024" cy="892552"/>
          </a:xfrm>
          <a:prstGeom prst="rect">
            <a:avLst/>
          </a:prstGeom>
          <a:noFill/>
        </p:spPr>
        <p:txBody>
          <a:bodyPr wrap="square" rtlCol="0">
            <a:spAutoFit/>
          </a:bodyPr>
          <a:lstStyle/>
          <a:p>
            <a:r>
              <a:rPr lang="en-GB" sz="2800" b="1" dirty="0"/>
              <a:t>QUANTIFY</a:t>
            </a:r>
          </a:p>
          <a:p>
            <a:r>
              <a:rPr lang="en-GB" sz="2400" b="1" dirty="0"/>
              <a:t>reads per region</a:t>
            </a:r>
            <a:endParaRPr lang="en-GB" sz="1400" b="1" dirty="0"/>
          </a:p>
        </p:txBody>
      </p:sp>
      <p:cxnSp>
        <p:nvCxnSpPr>
          <p:cNvPr id="32" name="Straight Arrow Connector 31">
            <a:extLst>
              <a:ext uri="{FF2B5EF4-FFF2-40B4-BE49-F238E27FC236}">
                <a16:creationId xmlns:a16="http://schemas.microsoft.com/office/drawing/2014/main" id="{7039B4FD-0014-A941-A076-9C3A242085C6}"/>
              </a:ext>
            </a:extLst>
          </p:cNvPr>
          <p:cNvCxnSpPr/>
          <p:nvPr/>
        </p:nvCxnSpPr>
        <p:spPr>
          <a:xfrm>
            <a:off x="1325217" y="4085258"/>
            <a:ext cx="0" cy="546010"/>
          </a:xfrm>
          <a:prstGeom prst="straightConnector1">
            <a:avLst/>
          </a:prstGeom>
          <a:ln w="762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45B5E982-492C-2942-918C-4162DB678DA3}"/>
              </a:ext>
            </a:extLst>
          </p:cNvPr>
          <p:cNvSpPr/>
          <p:nvPr/>
        </p:nvSpPr>
        <p:spPr>
          <a:xfrm>
            <a:off x="315310" y="1736035"/>
            <a:ext cx="2128345" cy="3040917"/>
          </a:xfrm>
          <a:prstGeom prst="rect">
            <a:avLst/>
          </a:prstGeom>
          <a:solidFill>
            <a:srgbClr val="FFFFFF">
              <a:alpha val="8039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3" name="Rectangle 22">
            <a:extLst>
              <a:ext uri="{FF2B5EF4-FFF2-40B4-BE49-F238E27FC236}">
                <a16:creationId xmlns:a16="http://schemas.microsoft.com/office/drawing/2014/main" id="{2FBF8116-2FED-394E-8640-F15D26398750}"/>
              </a:ext>
            </a:extLst>
          </p:cNvPr>
          <p:cNvSpPr/>
          <p:nvPr/>
        </p:nvSpPr>
        <p:spPr>
          <a:xfrm>
            <a:off x="493910" y="5399453"/>
            <a:ext cx="8993414" cy="869361"/>
          </a:xfrm>
          <a:prstGeom prst="rect">
            <a:avLst/>
          </a:prstGeom>
          <a:solidFill>
            <a:srgbClr val="FFFFFF">
              <a:alpha val="8039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p>
        </p:txBody>
      </p:sp>
      <p:sp>
        <p:nvSpPr>
          <p:cNvPr id="27" name="TextBox 26">
            <a:extLst>
              <a:ext uri="{FF2B5EF4-FFF2-40B4-BE49-F238E27FC236}">
                <a16:creationId xmlns:a16="http://schemas.microsoft.com/office/drawing/2014/main" id="{380D8A3A-5312-A147-AF77-5856389BF85B}"/>
              </a:ext>
            </a:extLst>
          </p:cNvPr>
          <p:cNvSpPr txBox="1"/>
          <p:nvPr/>
        </p:nvSpPr>
        <p:spPr>
          <a:xfrm>
            <a:off x="9376007" y="1308143"/>
            <a:ext cx="1977401" cy="523220"/>
          </a:xfrm>
          <a:prstGeom prst="rect">
            <a:avLst/>
          </a:prstGeom>
          <a:noFill/>
        </p:spPr>
        <p:txBody>
          <a:bodyPr wrap="none" rtlCol="0">
            <a:spAutoFit/>
          </a:bodyPr>
          <a:lstStyle/>
          <a:p>
            <a:r>
              <a:rPr lang="en-GB" sz="2800" dirty="0"/>
              <a:t>counts table</a:t>
            </a:r>
          </a:p>
        </p:txBody>
      </p:sp>
      <p:graphicFrame>
        <p:nvGraphicFramePr>
          <p:cNvPr id="29" name="Table 28">
            <a:extLst>
              <a:ext uri="{FF2B5EF4-FFF2-40B4-BE49-F238E27FC236}">
                <a16:creationId xmlns:a16="http://schemas.microsoft.com/office/drawing/2014/main" id="{0696F352-F4C7-604F-BC8C-9B4D4E516010}"/>
              </a:ext>
            </a:extLst>
          </p:cNvPr>
          <p:cNvGraphicFramePr>
            <a:graphicFrameLocks noGrp="1"/>
          </p:cNvGraphicFramePr>
          <p:nvPr/>
        </p:nvGraphicFramePr>
        <p:xfrm>
          <a:off x="9452174" y="1830199"/>
          <a:ext cx="1875178" cy="1463040"/>
        </p:xfrm>
        <a:graphic>
          <a:graphicData uri="http://schemas.openxmlformats.org/drawingml/2006/table">
            <a:tbl>
              <a:tblPr firstRow="1" bandRow="1">
                <a:tableStyleId>{F2DE63D5-997A-4646-A377-4702673A728D}</a:tableStyleId>
              </a:tblPr>
              <a:tblGrid>
                <a:gridCol w="937589">
                  <a:extLst>
                    <a:ext uri="{9D8B030D-6E8A-4147-A177-3AD203B41FA5}">
                      <a16:colId xmlns:a16="http://schemas.microsoft.com/office/drawing/2014/main" val="718993216"/>
                    </a:ext>
                  </a:extLst>
                </a:gridCol>
                <a:gridCol w="937589">
                  <a:extLst>
                    <a:ext uri="{9D8B030D-6E8A-4147-A177-3AD203B41FA5}">
                      <a16:colId xmlns:a16="http://schemas.microsoft.com/office/drawing/2014/main" val="4246443102"/>
                    </a:ext>
                  </a:extLst>
                </a:gridCol>
              </a:tblGrid>
              <a:tr h="328776">
                <a:tc>
                  <a:txBody>
                    <a:bodyPr/>
                    <a:lstStyle/>
                    <a:p>
                      <a:pPr algn="ctr"/>
                      <a:r>
                        <a:rPr lang="en-GB" dirty="0"/>
                        <a:t>Gene ID</a:t>
                      </a:r>
                    </a:p>
                  </a:txBody>
                  <a:tcPr/>
                </a:tc>
                <a:tc>
                  <a:txBody>
                    <a:bodyPr/>
                    <a:lstStyle/>
                    <a:p>
                      <a:pPr algn="ctr"/>
                      <a:r>
                        <a:rPr lang="en-GB" dirty="0"/>
                        <a:t>Counts</a:t>
                      </a:r>
                    </a:p>
                  </a:txBody>
                  <a:tcPr/>
                </a:tc>
                <a:extLst>
                  <a:ext uri="{0D108BD9-81ED-4DB2-BD59-A6C34878D82A}">
                    <a16:rowId xmlns:a16="http://schemas.microsoft.com/office/drawing/2014/main" val="810967668"/>
                  </a:ext>
                </a:extLst>
              </a:tr>
              <a:tr h="328776">
                <a:tc>
                  <a:txBody>
                    <a:bodyPr/>
                    <a:lstStyle/>
                    <a:p>
                      <a:pPr algn="ctr"/>
                      <a:r>
                        <a:rPr lang="en-GB" dirty="0"/>
                        <a:t>Gene A</a:t>
                      </a:r>
                    </a:p>
                  </a:txBody>
                  <a:tcPr/>
                </a:tc>
                <a:tc>
                  <a:txBody>
                    <a:bodyPr/>
                    <a:lstStyle/>
                    <a:p>
                      <a:pPr algn="ctr"/>
                      <a:r>
                        <a:rPr lang="en-GB" dirty="0"/>
                        <a:t>5</a:t>
                      </a:r>
                    </a:p>
                  </a:txBody>
                  <a:tcPr/>
                </a:tc>
                <a:extLst>
                  <a:ext uri="{0D108BD9-81ED-4DB2-BD59-A6C34878D82A}">
                    <a16:rowId xmlns:a16="http://schemas.microsoft.com/office/drawing/2014/main" val="3753006133"/>
                  </a:ext>
                </a:extLst>
              </a:tr>
              <a:tr h="328776">
                <a:tc>
                  <a:txBody>
                    <a:bodyPr/>
                    <a:lstStyle/>
                    <a:p>
                      <a:pPr algn="ctr"/>
                      <a:r>
                        <a:rPr lang="en-GB" dirty="0"/>
                        <a:t>Gene B</a:t>
                      </a:r>
                    </a:p>
                  </a:txBody>
                  <a:tcPr/>
                </a:tc>
                <a:tc>
                  <a:txBody>
                    <a:bodyPr/>
                    <a:lstStyle/>
                    <a:p>
                      <a:pPr algn="ctr"/>
                      <a:r>
                        <a:rPr lang="en-GB" dirty="0"/>
                        <a:t>3</a:t>
                      </a:r>
                    </a:p>
                  </a:txBody>
                  <a:tcPr/>
                </a:tc>
                <a:extLst>
                  <a:ext uri="{0D108BD9-81ED-4DB2-BD59-A6C34878D82A}">
                    <a16:rowId xmlns:a16="http://schemas.microsoft.com/office/drawing/2014/main" val="389462449"/>
                  </a:ext>
                </a:extLst>
              </a:tr>
              <a:tr h="328776">
                <a:tc>
                  <a:txBody>
                    <a:bodyPr/>
                    <a:lstStyle/>
                    <a:p>
                      <a:pPr algn="ctr"/>
                      <a:r>
                        <a:rPr lang="en-GB" dirty="0"/>
                        <a:t>Gene C</a:t>
                      </a:r>
                    </a:p>
                  </a:txBody>
                  <a:tcPr/>
                </a:tc>
                <a:tc>
                  <a:txBody>
                    <a:bodyPr/>
                    <a:lstStyle/>
                    <a:p>
                      <a:pPr algn="ctr"/>
                      <a:r>
                        <a:rPr lang="en-GB" dirty="0"/>
                        <a:t>9</a:t>
                      </a:r>
                    </a:p>
                  </a:txBody>
                  <a:tcPr/>
                </a:tc>
                <a:extLst>
                  <a:ext uri="{0D108BD9-81ED-4DB2-BD59-A6C34878D82A}">
                    <a16:rowId xmlns:a16="http://schemas.microsoft.com/office/drawing/2014/main" val="4089743007"/>
                  </a:ext>
                </a:extLst>
              </a:tr>
            </a:tbl>
          </a:graphicData>
        </a:graphic>
      </p:graphicFrame>
      <p:cxnSp>
        <p:nvCxnSpPr>
          <p:cNvPr id="30" name="Straight Arrow Connector 29">
            <a:extLst>
              <a:ext uri="{FF2B5EF4-FFF2-40B4-BE49-F238E27FC236}">
                <a16:creationId xmlns:a16="http://schemas.microsoft.com/office/drawing/2014/main" id="{1DFBD0C5-7130-8F45-887E-A4ACFD48CF03}"/>
              </a:ext>
            </a:extLst>
          </p:cNvPr>
          <p:cNvCxnSpPr>
            <a:cxnSpLocks/>
          </p:cNvCxnSpPr>
          <p:nvPr/>
        </p:nvCxnSpPr>
        <p:spPr>
          <a:xfrm flipV="1">
            <a:off x="10389763" y="4081888"/>
            <a:ext cx="0" cy="546010"/>
          </a:xfrm>
          <a:prstGeom prst="straightConnector1">
            <a:avLst/>
          </a:prstGeom>
          <a:ln w="762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2692BC9B-51DD-E746-9A97-7D37E4C50D68}"/>
              </a:ext>
            </a:extLst>
          </p:cNvPr>
          <p:cNvSpPr txBox="1"/>
          <p:nvPr/>
        </p:nvSpPr>
        <p:spPr>
          <a:xfrm>
            <a:off x="9996268" y="3411888"/>
            <a:ext cx="631391" cy="461665"/>
          </a:xfrm>
          <a:prstGeom prst="rect">
            <a:avLst/>
          </a:prstGeom>
          <a:noFill/>
        </p:spPr>
        <p:txBody>
          <a:bodyPr wrap="none" rtlCol="0">
            <a:spAutoFit/>
          </a:bodyPr>
          <a:lstStyle/>
          <a:p>
            <a:r>
              <a:rPr lang="da-DK" sz="2400" b="1" dirty="0">
                <a:solidFill>
                  <a:schemeClr val="bg1">
                    <a:lumMod val="50000"/>
                  </a:schemeClr>
                </a:solidFill>
              </a:rPr>
              <a:t>.</a:t>
            </a:r>
            <a:r>
              <a:rPr lang="da-DK" sz="2400" b="1" dirty="0" err="1">
                <a:solidFill>
                  <a:schemeClr val="bg1">
                    <a:lumMod val="50000"/>
                  </a:schemeClr>
                </a:solidFill>
              </a:rPr>
              <a:t>tsv</a:t>
            </a:r>
            <a:endParaRPr lang="da-DK" sz="2400" b="1" dirty="0">
              <a:solidFill>
                <a:schemeClr val="bg1">
                  <a:lumMod val="50000"/>
                </a:schemeClr>
              </a:solidFill>
            </a:endParaRPr>
          </a:p>
        </p:txBody>
      </p:sp>
      <p:sp>
        <p:nvSpPr>
          <p:cNvPr id="9" name="Rounded Rectangle 4">
            <a:extLst>
              <a:ext uri="{FF2B5EF4-FFF2-40B4-BE49-F238E27FC236}">
                <a16:creationId xmlns:a16="http://schemas.microsoft.com/office/drawing/2014/main" id="{031675EE-3E72-3060-78BB-1AA02D9C2415}"/>
              </a:ext>
            </a:extLst>
          </p:cNvPr>
          <p:cNvSpPr/>
          <p:nvPr/>
        </p:nvSpPr>
        <p:spPr>
          <a:xfrm>
            <a:off x="312314" y="252101"/>
            <a:ext cx="3468754" cy="1570374"/>
          </a:xfrm>
          <a:prstGeom prst="round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4400" b="1" dirty="0"/>
              <a:t>Workflow </a:t>
            </a:r>
            <a:endParaRPr lang="en-US"/>
          </a:p>
          <a:p>
            <a:pPr algn="ctr"/>
            <a:r>
              <a:rPr lang="en-GB" sz="4400" b="1" dirty="0"/>
              <a:t>overview</a:t>
            </a:r>
            <a:endParaRPr lang="en-GB" dirty="0"/>
          </a:p>
        </p:txBody>
      </p:sp>
    </p:spTree>
    <p:extLst>
      <p:ext uri="{BB962C8B-B14F-4D97-AF65-F5344CB8AC3E}">
        <p14:creationId xmlns:p14="http://schemas.microsoft.com/office/powerpoint/2010/main" val="325658346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DE86B9D7-53AD-EB4B-8459-A225C9D1CF29}"/>
              </a:ext>
            </a:extLst>
          </p:cNvPr>
          <p:cNvSpPr>
            <a:spLocks noGrp="1"/>
          </p:cNvSpPr>
          <p:nvPr>
            <p:ph idx="1"/>
          </p:nvPr>
        </p:nvSpPr>
        <p:spPr>
          <a:xfrm>
            <a:off x="838200" y="1766633"/>
            <a:ext cx="10515600" cy="4504038"/>
          </a:xfrm>
        </p:spPr>
        <p:txBody>
          <a:bodyPr>
            <a:normAutofit/>
          </a:bodyPr>
          <a:lstStyle/>
          <a:p>
            <a:r>
              <a:rPr lang="en-GB" sz="2400" dirty="0"/>
              <a:t>General Feature Format (GFF3). Tab separated file</a:t>
            </a:r>
          </a:p>
          <a:p>
            <a:pPr lvl="1"/>
            <a:r>
              <a:rPr lang="en-GB" sz="2200" dirty="0"/>
              <a:t>Contains genomic features: promoter, enhancer, exon, gene, etc. </a:t>
            </a:r>
          </a:p>
          <a:p>
            <a:pPr marL="457200" lvl="1" indent="0">
              <a:buNone/>
            </a:pPr>
            <a:endParaRPr lang="en-GB" dirty="0"/>
          </a:p>
          <a:p>
            <a:pPr lvl="1"/>
            <a:endParaRPr lang="en-GB" dirty="0"/>
          </a:p>
          <a:p>
            <a:pPr lvl="1"/>
            <a:endParaRPr lang="en-GB" dirty="0"/>
          </a:p>
          <a:p>
            <a:pPr marL="457200" lvl="1" indent="0">
              <a:buNone/>
            </a:pPr>
            <a:endParaRPr lang="en-GB" dirty="0"/>
          </a:p>
          <a:p>
            <a:pPr lvl="1"/>
            <a:r>
              <a:rPr lang="en-GB" sz="2200" dirty="0"/>
              <a:t>Column 9 contains attributes: gene id, gene name, transcript id, etc.</a:t>
            </a:r>
          </a:p>
          <a:p>
            <a:pPr marL="457200" lvl="1" indent="0">
              <a:buNone/>
            </a:pPr>
            <a:endParaRPr lang="en-GB" dirty="0"/>
          </a:p>
          <a:p>
            <a:pPr marL="457200" lvl="1" indent="0">
              <a:buNone/>
            </a:pPr>
            <a:endParaRPr lang="en-GB" dirty="0"/>
          </a:p>
          <a:p>
            <a:r>
              <a:rPr lang="en-GB" sz="2400" dirty="0"/>
              <a:t>Gene Transfer Format (GTF). Pretty much the same</a:t>
            </a:r>
          </a:p>
          <a:p>
            <a:pPr lvl="1"/>
            <a:endParaRPr lang="en-GB" dirty="0"/>
          </a:p>
        </p:txBody>
      </p:sp>
      <p:sp>
        <p:nvSpPr>
          <p:cNvPr id="10" name="Rounded Rectangle 9">
            <a:extLst>
              <a:ext uri="{FF2B5EF4-FFF2-40B4-BE49-F238E27FC236}">
                <a16:creationId xmlns:a16="http://schemas.microsoft.com/office/drawing/2014/main" id="{87A8CE63-2500-5E40-8772-AA261346C1D2}"/>
              </a:ext>
            </a:extLst>
          </p:cNvPr>
          <p:cNvSpPr/>
          <p:nvPr/>
        </p:nvSpPr>
        <p:spPr>
          <a:xfrm>
            <a:off x="838200" y="528337"/>
            <a:ext cx="4363192" cy="861076"/>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4400" b="1" dirty="0"/>
              <a:t>GFF/GTF formats</a:t>
            </a:r>
            <a:endParaRPr lang="en-GB" sz="4400" dirty="0"/>
          </a:p>
        </p:txBody>
      </p:sp>
      <p:sp>
        <p:nvSpPr>
          <p:cNvPr id="20" name="Rectangle 19">
            <a:extLst>
              <a:ext uri="{FF2B5EF4-FFF2-40B4-BE49-F238E27FC236}">
                <a16:creationId xmlns:a16="http://schemas.microsoft.com/office/drawing/2014/main" id="{49970AC2-86E5-E840-B49E-4B3C9DB99B12}"/>
              </a:ext>
            </a:extLst>
          </p:cNvPr>
          <p:cNvSpPr/>
          <p:nvPr/>
        </p:nvSpPr>
        <p:spPr>
          <a:xfrm>
            <a:off x="1298312" y="5889117"/>
            <a:ext cx="10053785" cy="523220"/>
          </a:xfrm>
          <a:prstGeom prst="rect">
            <a:avLst/>
          </a:prstGeom>
        </p:spPr>
        <p:txBody>
          <a:bodyPr wrap="square">
            <a:spAutoFit/>
          </a:bodyPr>
          <a:lstStyle/>
          <a:p>
            <a:r>
              <a:rPr lang="en-GB" sz="1400" dirty="0" err="1">
                <a:latin typeface="Andale Mono" panose="020B0509000000000004" pitchFamily="49" charset="0"/>
              </a:rPr>
              <a:t>gene_id</a:t>
            </a:r>
            <a:r>
              <a:rPr lang="en-GB" sz="1400" dirty="0">
                <a:latin typeface="Andale Mono" panose="020B0509000000000004" pitchFamily="49" charset="0"/>
              </a:rPr>
              <a:t> "ENSMUSG00000102693.2"; </a:t>
            </a:r>
            <a:r>
              <a:rPr lang="en-GB" sz="1400" dirty="0" err="1">
                <a:latin typeface="Andale Mono" panose="020B0509000000000004" pitchFamily="49" charset="0"/>
              </a:rPr>
              <a:t>gene_type</a:t>
            </a:r>
            <a:r>
              <a:rPr lang="en-GB" sz="1400" dirty="0">
                <a:latin typeface="Andale Mono" panose="020B0509000000000004" pitchFamily="49" charset="0"/>
              </a:rPr>
              <a:t> "TEC"; </a:t>
            </a:r>
            <a:r>
              <a:rPr lang="en-GB" sz="1400" dirty="0" err="1">
                <a:latin typeface="Andale Mono" panose="020B0509000000000004" pitchFamily="49" charset="0"/>
              </a:rPr>
              <a:t>gene_name</a:t>
            </a:r>
            <a:r>
              <a:rPr lang="en-GB" sz="1400" dirty="0">
                <a:latin typeface="Andale Mono" panose="020B0509000000000004" pitchFamily="49" charset="0"/>
              </a:rPr>
              <a:t> "4933401J01Rik"; </a:t>
            </a:r>
          </a:p>
          <a:p>
            <a:r>
              <a:rPr lang="en-GB" sz="1400" dirty="0">
                <a:latin typeface="Andale Mono" panose="020B0509000000000004" pitchFamily="49" charset="0"/>
              </a:rPr>
              <a:t>level 2; </a:t>
            </a:r>
            <a:r>
              <a:rPr lang="en-GB" sz="1400" dirty="0" err="1">
                <a:latin typeface="Andale Mono" panose="020B0509000000000004" pitchFamily="49" charset="0"/>
              </a:rPr>
              <a:t>mgi_id</a:t>
            </a:r>
            <a:r>
              <a:rPr lang="en-GB" sz="1400" dirty="0">
                <a:latin typeface="Andale Mono" panose="020B0509000000000004" pitchFamily="49" charset="0"/>
              </a:rPr>
              <a:t> "MGI:1918292"; </a:t>
            </a:r>
            <a:r>
              <a:rPr lang="en-GB" sz="1400" dirty="0" err="1">
                <a:latin typeface="Andale Mono" panose="020B0509000000000004" pitchFamily="49" charset="0"/>
              </a:rPr>
              <a:t>havana_gene</a:t>
            </a:r>
            <a:r>
              <a:rPr lang="en-GB" sz="1400" dirty="0">
                <a:latin typeface="Andale Mono" panose="020B0509000000000004" pitchFamily="49" charset="0"/>
              </a:rPr>
              <a:t> "OTTMUSG00000049935.1"</a:t>
            </a:r>
            <a:endParaRPr lang="en-GB" sz="1400" dirty="0">
              <a:effectLst/>
              <a:latin typeface="Andale Mono" panose="020B0509000000000004" pitchFamily="49" charset="0"/>
            </a:endParaRPr>
          </a:p>
        </p:txBody>
      </p:sp>
      <p:pic>
        <p:nvPicPr>
          <p:cNvPr id="21" name="Picture 20">
            <a:extLst>
              <a:ext uri="{FF2B5EF4-FFF2-40B4-BE49-F238E27FC236}">
                <a16:creationId xmlns:a16="http://schemas.microsoft.com/office/drawing/2014/main" id="{9665E269-250E-2647-97D2-14D9D14BD83F}"/>
              </a:ext>
            </a:extLst>
          </p:cNvPr>
          <p:cNvPicPr>
            <a:picLocks noChangeAspect="1"/>
          </p:cNvPicPr>
          <p:nvPr/>
        </p:nvPicPr>
        <p:blipFill rotWithShape="1">
          <a:blip r:embed="rId3"/>
          <a:srcRect t="52909" r="10000"/>
          <a:stretch/>
        </p:blipFill>
        <p:spPr>
          <a:xfrm>
            <a:off x="740887" y="3020014"/>
            <a:ext cx="10515600" cy="669822"/>
          </a:xfrm>
          <a:prstGeom prst="rect">
            <a:avLst/>
          </a:prstGeom>
        </p:spPr>
      </p:pic>
      <p:sp>
        <p:nvSpPr>
          <p:cNvPr id="22" name="TextBox 21">
            <a:extLst>
              <a:ext uri="{FF2B5EF4-FFF2-40B4-BE49-F238E27FC236}">
                <a16:creationId xmlns:a16="http://schemas.microsoft.com/office/drawing/2014/main" id="{F5642F36-B3ED-D940-B950-562EF1A0C3D9}"/>
              </a:ext>
            </a:extLst>
          </p:cNvPr>
          <p:cNvSpPr txBox="1"/>
          <p:nvPr/>
        </p:nvSpPr>
        <p:spPr>
          <a:xfrm>
            <a:off x="790759" y="2664115"/>
            <a:ext cx="694421" cy="369332"/>
          </a:xfrm>
          <a:prstGeom prst="rect">
            <a:avLst/>
          </a:prstGeom>
          <a:noFill/>
        </p:spPr>
        <p:txBody>
          <a:bodyPr wrap="none" rtlCol="0">
            <a:spAutoFit/>
          </a:bodyPr>
          <a:lstStyle/>
          <a:p>
            <a:r>
              <a:rPr lang="en-GB" b="1" dirty="0" err="1"/>
              <a:t>seqid</a:t>
            </a:r>
            <a:endParaRPr lang="en-GB" b="1" dirty="0"/>
          </a:p>
        </p:txBody>
      </p:sp>
      <p:sp>
        <p:nvSpPr>
          <p:cNvPr id="23" name="TextBox 22">
            <a:extLst>
              <a:ext uri="{FF2B5EF4-FFF2-40B4-BE49-F238E27FC236}">
                <a16:creationId xmlns:a16="http://schemas.microsoft.com/office/drawing/2014/main" id="{40206462-D029-6C40-9F5E-5CFA176B4B53}"/>
              </a:ext>
            </a:extLst>
          </p:cNvPr>
          <p:cNvSpPr txBox="1"/>
          <p:nvPr/>
        </p:nvSpPr>
        <p:spPr>
          <a:xfrm>
            <a:off x="1813312" y="3645774"/>
            <a:ext cx="812979" cy="369332"/>
          </a:xfrm>
          <a:prstGeom prst="rect">
            <a:avLst/>
          </a:prstGeom>
          <a:noFill/>
        </p:spPr>
        <p:txBody>
          <a:bodyPr wrap="none" rtlCol="0">
            <a:spAutoFit/>
          </a:bodyPr>
          <a:lstStyle/>
          <a:p>
            <a:r>
              <a:rPr lang="en-GB" b="1" dirty="0"/>
              <a:t>source</a:t>
            </a:r>
          </a:p>
        </p:txBody>
      </p:sp>
      <p:sp>
        <p:nvSpPr>
          <p:cNvPr id="24" name="TextBox 23">
            <a:extLst>
              <a:ext uri="{FF2B5EF4-FFF2-40B4-BE49-F238E27FC236}">
                <a16:creationId xmlns:a16="http://schemas.microsoft.com/office/drawing/2014/main" id="{E32FD60C-6128-6B41-AFA7-EFF49D04A6CC}"/>
              </a:ext>
            </a:extLst>
          </p:cNvPr>
          <p:cNvSpPr txBox="1"/>
          <p:nvPr/>
        </p:nvSpPr>
        <p:spPr>
          <a:xfrm>
            <a:off x="3533255" y="2664115"/>
            <a:ext cx="879664" cy="369332"/>
          </a:xfrm>
          <a:prstGeom prst="rect">
            <a:avLst/>
          </a:prstGeom>
          <a:noFill/>
        </p:spPr>
        <p:txBody>
          <a:bodyPr wrap="none" rtlCol="0">
            <a:spAutoFit/>
          </a:bodyPr>
          <a:lstStyle/>
          <a:p>
            <a:r>
              <a:rPr lang="en-GB" b="1" dirty="0"/>
              <a:t>feature</a:t>
            </a:r>
          </a:p>
        </p:txBody>
      </p:sp>
      <p:sp>
        <p:nvSpPr>
          <p:cNvPr id="25" name="TextBox 24">
            <a:extLst>
              <a:ext uri="{FF2B5EF4-FFF2-40B4-BE49-F238E27FC236}">
                <a16:creationId xmlns:a16="http://schemas.microsoft.com/office/drawing/2014/main" id="{DA3B3A9E-E637-3E4A-A0B0-67A9E5AAA22C}"/>
              </a:ext>
            </a:extLst>
          </p:cNvPr>
          <p:cNvSpPr txBox="1"/>
          <p:nvPr/>
        </p:nvSpPr>
        <p:spPr>
          <a:xfrm>
            <a:off x="5490704" y="3645774"/>
            <a:ext cx="627095" cy="369332"/>
          </a:xfrm>
          <a:prstGeom prst="rect">
            <a:avLst/>
          </a:prstGeom>
          <a:noFill/>
        </p:spPr>
        <p:txBody>
          <a:bodyPr wrap="none" rtlCol="0">
            <a:spAutoFit/>
          </a:bodyPr>
          <a:lstStyle/>
          <a:p>
            <a:r>
              <a:rPr lang="en-GB" b="1" dirty="0"/>
              <a:t>start</a:t>
            </a:r>
          </a:p>
        </p:txBody>
      </p:sp>
      <p:sp>
        <p:nvSpPr>
          <p:cNvPr id="26" name="TextBox 25">
            <a:extLst>
              <a:ext uri="{FF2B5EF4-FFF2-40B4-BE49-F238E27FC236}">
                <a16:creationId xmlns:a16="http://schemas.microsoft.com/office/drawing/2014/main" id="{934679A4-9AAC-8243-A51A-856C56930D0A}"/>
              </a:ext>
            </a:extLst>
          </p:cNvPr>
          <p:cNvSpPr txBox="1"/>
          <p:nvPr/>
        </p:nvSpPr>
        <p:spPr>
          <a:xfrm>
            <a:off x="7317525" y="2664115"/>
            <a:ext cx="546945" cy="369332"/>
          </a:xfrm>
          <a:prstGeom prst="rect">
            <a:avLst/>
          </a:prstGeom>
          <a:noFill/>
        </p:spPr>
        <p:txBody>
          <a:bodyPr wrap="none" rtlCol="0">
            <a:spAutoFit/>
          </a:bodyPr>
          <a:lstStyle/>
          <a:p>
            <a:r>
              <a:rPr lang="en-GB" b="1" dirty="0"/>
              <a:t>end</a:t>
            </a:r>
          </a:p>
        </p:txBody>
      </p:sp>
      <p:sp>
        <p:nvSpPr>
          <p:cNvPr id="27" name="TextBox 26">
            <a:extLst>
              <a:ext uri="{FF2B5EF4-FFF2-40B4-BE49-F238E27FC236}">
                <a16:creationId xmlns:a16="http://schemas.microsoft.com/office/drawing/2014/main" id="{676BBE9A-802C-8043-AD99-DC94DB2DE879}"/>
              </a:ext>
            </a:extLst>
          </p:cNvPr>
          <p:cNvSpPr txBox="1"/>
          <p:nvPr/>
        </p:nvSpPr>
        <p:spPr>
          <a:xfrm>
            <a:off x="8824014" y="3645774"/>
            <a:ext cx="689099" cy="369332"/>
          </a:xfrm>
          <a:prstGeom prst="rect">
            <a:avLst/>
          </a:prstGeom>
          <a:noFill/>
        </p:spPr>
        <p:txBody>
          <a:bodyPr wrap="none" rtlCol="0">
            <a:spAutoFit/>
          </a:bodyPr>
          <a:lstStyle/>
          <a:p>
            <a:r>
              <a:rPr lang="en-GB" b="1" dirty="0"/>
              <a:t>score</a:t>
            </a:r>
          </a:p>
        </p:txBody>
      </p:sp>
      <p:sp>
        <p:nvSpPr>
          <p:cNvPr id="28" name="TextBox 27">
            <a:extLst>
              <a:ext uri="{FF2B5EF4-FFF2-40B4-BE49-F238E27FC236}">
                <a16:creationId xmlns:a16="http://schemas.microsoft.com/office/drawing/2014/main" id="{C22CE141-ED0F-5146-B933-168DD52CAC17}"/>
              </a:ext>
            </a:extLst>
          </p:cNvPr>
          <p:cNvSpPr txBox="1"/>
          <p:nvPr/>
        </p:nvSpPr>
        <p:spPr>
          <a:xfrm>
            <a:off x="9508029" y="2664115"/>
            <a:ext cx="790986" cy="369332"/>
          </a:xfrm>
          <a:prstGeom prst="rect">
            <a:avLst/>
          </a:prstGeom>
          <a:noFill/>
        </p:spPr>
        <p:txBody>
          <a:bodyPr wrap="none" rtlCol="0">
            <a:spAutoFit/>
          </a:bodyPr>
          <a:lstStyle/>
          <a:p>
            <a:r>
              <a:rPr lang="en-GB" b="1" dirty="0"/>
              <a:t>strand</a:t>
            </a:r>
          </a:p>
        </p:txBody>
      </p:sp>
      <p:sp>
        <p:nvSpPr>
          <p:cNvPr id="29" name="TextBox 28">
            <a:extLst>
              <a:ext uri="{FF2B5EF4-FFF2-40B4-BE49-F238E27FC236}">
                <a16:creationId xmlns:a16="http://schemas.microsoft.com/office/drawing/2014/main" id="{80979460-477F-424F-95F3-A49433181638}"/>
              </a:ext>
            </a:extLst>
          </p:cNvPr>
          <p:cNvSpPr txBox="1"/>
          <p:nvPr/>
        </p:nvSpPr>
        <p:spPr>
          <a:xfrm>
            <a:off x="10469087" y="3645774"/>
            <a:ext cx="751872" cy="369332"/>
          </a:xfrm>
          <a:prstGeom prst="rect">
            <a:avLst/>
          </a:prstGeom>
          <a:noFill/>
        </p:spPr>
        <p:txBody>
          <a:bodyPr wrap="none" rtlCol="0">
            <a:spAutoFit/>
          </a:bodyPr>
          <a:lstStyle/>
          <a:p>
            <a:r>
              <a:rPr lang="en-GB" b="1" dirty="0"/>
              <a:t>frame</a:t>
            </a:r>
          </a:p>
        </p:txBody>
      </p:sp>
      <p:sp>
        <p:nvSpPr>
          <p:cNvPr id="30" name="TextBox 29">
            <a:extLst>
              <a:ext uri="{FF2B5EF4-FFF2-40B4-BE49-F238E27FC236}">
                <a16:creationId xmlns:a16="http://schemas.microsoft.com/office/drawing/2014/main" id="{0E941578-D84D-7644-B5A3-E41E44E15824}"/>
              </a:ext>
            </a:extLst>
          </p:cNvPr>
          <p:cNvSpPr txBox="1"/>
          <p:nvPr/>
        </p:nvSpPr>
        <p:spPr>
          <a:xfrm>
            <a:off x="1298312" y="4610921"/>
            <a:ext cx="9958175" cy="738664"/>
          </a:xfrm>
          <a:prstGeom prst="rect">
            <a:avLst/>
          </a:prstGeom>
          <a:noFill/>
        </p:spPr>
        <p:txBody>
          <a:bodyPr wrap="none" rtlCol="0">
            <a:spAutoFit/>
          </a:bodyPr>
          <a:lstStyle/>
          <a:p>
            <a:r>
              <a:rPr lang="en-GB" sz="1400" dirty="0">
                <a:latin typeface="Andale Mono" panose="020B0509000000000004" pitchFamily="49" charset="0"/>
              </a:rPr>
              <a:t>ID=ENSMUSG00000102693.2;gene_id=ENSMUSG00000102693.2;gene_type=</a:t>
            </a:r>
            <a:r>
              <a:rPr lang="en-GB" sz="1400" dirty="0" err="1">
                <a:latin typeface="Andale Mono" panose="020B0509000000000004" pitchFamily="49" charset="0"/>
              </a:rPr>
              <a:t>TEC;gene_name</a:t>
            </a:r>
            <a:r>
              <a:rPr lang="en-GB" sz="1400" dirty="0">
                <a:latin typeface="Andale Mono" panose="020B0509000000000004" pitchFamily="49" charset="0"/>
              </a:rPr>
              <a:t>=4933401J01Rik;</a:t>
            </a:r>
          </a:p>
          <a:p>
            <a:r>
              <a:rPr lang="en-GB" sz="1400" dirty="0">
                <a:latin typeface="Andale Mono" panose="020B0509000000000004" pitchFamily="49" charset="0"/>
              </a:rPr>
              <a:t>level=2;mgi_id=MGI:1918292;havana_gene=OTTMUSG00000049935.1</a:t>
            </a:r>
          </a:p>
          <a:p>
            <a:endParaRPr lang="en-GB" sz="1400" dirty="0">
              <a:latin typeface="Andale Mono" panose="020B0509000000000004" pitchFamily="49" charset="0"/>
            </a:endParaRPr>
          </a:p>
        </p:txBody>
      </p:sp>
      <p:sp>
        <p:nvSpPr>
          <p:cNvPr id="2" name="Slide Number Placeholder 2">
            <a:extLst>
              <a:ext uri="{FF2B5EF4-FFF2-40B4-BE49-F238E27FC236}">
                <a16:creationId xmlns:a16="http://schemas.microsoft.com/office/drawing/2014/main" id="{55AE29B1-1DEC-448B-452C-49F5D12B2365}"/>
              </a:ext>
            </a:extLst>
          </p:cNvPr>
          <p:cNvSpPr>
            <a:spLocks noGrp="1"/>
          </p:cNvSpPr>
          <p:nvPr>
            <p:ph type="sldNum" sz="quarter" idx="12"/>
          </p:nvPr>
        </p:nvSpPr>
        <p:spPr>
          <a:xfrm>
            <a:off x="9297081" y="6414216"/>
            <a:ext cx="2743200" cy="365125"/>
          </a:xfrm>
        </p:spPr>
        <p:txBody>
          <a:bodyPr/>
          <a:lstStyle/>
          <a:p>
            <a:fld id="{FE1C72F9-1132-3C4A-93C5-CF217ED18781}" type="slidenum">
              <a:rPr lang="en-GB" smtClean="0"/>
              <a:t>32</a:t>
            </a:fld>
            <a:endParaRPr lang="en-GB" dirty="0"/>
          </a:p>
        </p:txBody>
      </p:sp>
    </p:spTree>
    <p:extLst>
      <p:ext uri="{BB962C8B-B14F-4D97-AF65-F5344CB8AC3E}">
        <p14:creationId xmlns:p14="http://schemas.microsoft.com/office/powerpoint/2010/main" val="3002609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6" end="6"/>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xEl>
                                              <p:pRg st="9" end="9"/>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30"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C82CA9B-64F4-7F4D-980D-6B11B3D4F0EE}"/>
              </a:ext>
            </a:extLst>
          </p:cNvPr>
          <p:cNvSpPr>
            <a:spLocks noGrp="1"/>
          </p:cNvSpPr>
          <p:nvPr>
            <p:ph idx="1"/>
          </p:nvPr>
        </p:nvSpPr>
        <p:spPr>
          <a:xfrm>
            <a:off x="838200" y="1825625"/>
            <a:ext cx="10515600" cy="957151"/>
          </a:xfrm>
        </p:spPr>
        <p:txBody>
          <a:bodyPr>
            <a:normAutofit fontScale="85000" lnSpcReduction="20000"/>
          </a:bodyPr>
          <a:lstStyle/>
          <a:p>
            <a:pPr marL="0" indent="0">
              <a:lnSpc>
                <a:spcPct val="120000"/>
              </a:lnSpc>
              <a:buNone/>
            </a:pPr>
            <a:r>
              <a:rPr lang="en-GB" dirty="0"/>
              <a:t>Most of times is this the end goal!</a:t>
            </a:r>
          </a:p>
          <a:p>
            <a:pPr marL="0" indent="0">
              <a:lnSpc>
                <a:spcPct val="120000"/>
              </a:lnSpc>
              <a:buNone/>
            </a:pPr>
            <a:r>
              <a:rPr lang="en-GB" dirty="0"/>
              <a:t>Matrix of read counts per gene or per genomic region</a:t>
            </a:r>
          </a:p>
        </p:txBody>
      </p:sp>
      <p:graphicFrame>
        <p:nvGraphicFramePr>
          <p:cNvPr id="90" name="Table 89">
            <a:extLst>
              <a:ext uri="{FF2B5EF4-FFF2-40B4-BE49-F238E27FC236}">
                <a16:creationId xmlns:a16="http://schemas.microsoft.com/office/drawing/2014/main" id="{EE8A4F7E-2AE7-0342-8483-0D38F1FC723A}"/>
              </a:ext>
            </a:extLst>
          </p:cNvPr>
          <p:cNvGraphicFramePr>
            <a:graphicFrameLocks noGrp="1"/>
          </p:cNvGraphicFramePr>
          <p:nvPr>
            <p:extLst>
              <p:ext uri="{D42A27DB-BD31-4B8C-83A1-F6EECF244321}">
                <p14:modId xmlns:p14="http://schemas.microsoft.com/office/powerpoint/2010/main" val="3243145933"/>
              </p:ext>
            </p:extLst>
          </p:nvPr>
        </p:nvGraphicFramePr>
        <p:xfrm>
          <a:off x="8799932" y="4660626"/>
          <a:ext cx="3052326" cy="1483360"/>
        </p:xfrm>
        <a:graphic>
          <a:graphicData uri="http://schemas.openxmlformats.org/drawingml/2006/table">
            <a:tbl>
              <a:tblPr firstRow="1" bandRow="1">
                <a:tableStyleId>{5C22544A-7EE6-4342-B048-85BDC9FD1C3A}</a:tableStyleId>
              </a:tblPr>
              <a:tblGrid>
                <a:gridCol w="1922326">
                  <a:extLst>
                    <a:ext uri="{9D8B030D-6E8A-4147-A177-3AD203B41FA5}">
                      <a16:colId xmlns:a16="http://schemas.microsoft.com/office/drawing/2014/main" val="718993216"/>
                    </a:ext>
                  </a:extLst>
                </a:gridCol>
                <a:gridCol w="1130000">
                  <a:extLst>
                    <a:ext uri="{9D8B030D-6E8A-4147-A177-3AD203B41FA5}">
                      <a16:colId xmlns:a16="http://schemas.microsoft.com/office/drawing/2014/main" val="4246443102"/>
                    </a:ext>
                  </a:extLst>
                </a:gridCol>
              </a:tblGrid>
              <a:tr h="370840">
                <a:tc>
                  <a:txBody>
                    <a:bodyPr/>
                    <a:lstStyle/>
                    <a:p>
                      <a:pPr algn="ctr"/>
                      <a:r>
                        <a:rPr lang="en-GB" dirty="0"/>
                        <a:t>Gene/Transcript</a:t>
                      </a:r>
                    </a:p>
                  </a:txBody>
                  <a:tcPr/>
                </a:tc>
                <a:tc>
                  <a:txBody>
                    <a:bodyPr/>
                    <a:lstStyle/>
                    <a:p>
                      <a:pPr algn="ctr"/>
                      <a:r>
                        <a:rPr lang="en-GB" dirty="0"/>
                        <a:t>Counts</a:t>
                      </a:r>
                    </a:p>
                  </a:txBody>
                  <a:tcPr/>
                </a:tc>
                <a:extLst>
                  <a:ext uri="{0D108BD9-81ED-4DB2-BD59-A6C34878D82A}">
                    <a16:rowId xmlns:a16="http://schemas.microsoft.com/office/drawing/2014/main" val="810967668"/>
                  </a:ext>
                </a:extLst>
              </a:tr>
              <a:tr h="370840">
                <a:tc>
                  <a:txBody>
                    <a:bodyPr/>
                    <a:lstStyle/>
                    <a:p>
                      <a:pPr algn="ctr"/>
                      <a:r>
                        <a:rPr lang="en-GB" dirty="0"/>
                        <a:t>A</a:t>
                      </a:r>
                    </a:p>
                  </a:txBody>
                  <a:tcPr/>
                </a:tc>
                <a:tc>
                  <a:txBody>
                    <a:bodyPr/>
                    <a:lstStyle/>
                    <a:p>
                      <a:pPr algn="ctr"/>
                      <a:r>
                        <a:rPr lang="en-GB" dirty="0"/>
                        <a:t>5</a:t>
                      </a:r>
                    </a:p>
                  </a:txBody>
                  <a:tcPr/>
                </a:tc>
                <a:extLst>
                  <a:ext uri="{0D108BD9-81ED-4DB2-BD59-A6C34878D82A}">
                    <a16:rowId xmlns:a16="http://schemas.microsoft.com/office/drawing/2014/main" val="3753006133"/>
                  </a:ext>
                </a:extLst>
              </a:tr>
              <a:tr h="370840">
                <a:tc>
                  <a:txBody>
                    <a:bodyPr/>
                    <a:lstStyle/>
                    <a:p>
                      <a:pPr algn="ctr"/>
                      <a:r>
                        <a:rPr lang="en-GB" dirty="0"/>
                        <a:t>B</a:t>
                      </a:r>
                    </a:p>
                  </a:txBody>
                  <a:tcPr/>
                </a:tc>
                <a:tc>
                  <a:txBody>
                    <a:bodyPr/>
                    <a:lstStyle/>
                    <a:p>
                      <a:pPr algn="ctr"/>
                      <a:r>
                        <a:rPr lang="en-GB" dirty="0"/>
                        <a:t>3</a:t>
                      </a:r>
                    </a:p>
                  </a:txBody>
                  <a:tcPr/>
                </a:tc>
                <a:extLst>
                  <a:ext uri="{0D108BD9-81ED-4DB2-BD59-A6C34878D82A}">
                    <a16:rowId xmlns:a16="http://schemas.microsoft.com/office/drawing/2014/main" val="389462449"/>
                  </a:ext>
                </a:extLst>
              </a:tr>
              <a:tr h="370840">
                <a:tc>
                  <a:txBody>
                    <a:bodyPr/>
                    <a:lstStyle/>
                    <a:p>
                      <a:pPr algn="ctr"/>
                      <a:r>
                        <a:rPr lang="en-GB" dirty="0"/>
                        <a:t>C</a:t>
                      </a:r>
                    </a:p>
                  </a:txBody>
                  <a:tcPr/>
                </a:tc>
                <a:tc>
                  <a:txBody>
                    <a:bodyPr/>
                    <a:lstStyle/>
                    <a:p>
                      <a:pPr algn="ctr"/>
                      <a:r>
                        <a:rPr lang="en-GB" dirty="0"/>
                        <a:t>9</a:t>
                      </a:r>
                    </a:p>
                  </a:txBody>
                  <a:tcPr/>
                </a:tc>
                <a:extLst>
                  <a:ext uri="{0D108BD9-81ED-4DB2-BD59-A6C34878D82A}">
                    <a16:rowId xmlns:a16="http://schemas.microsoft.com/office/drawing/2014/main" val="4089743007"/>
                  </a:ext>
                </a:extLst>
              </a:tr>
            </a:tbl>
          </a:graphicData>
        </a:graphic>
      </p:graphicFrame>
      <p:grpSp>
        <p:nvGrpSpPr>
          <p:cNvPr id="134" name="Group 133">
            <a:extLst>
              <a:ext uri="{FF2B5EF4-FFF2-40B4-BE49-F238E27FC236}">
                <a16:creationId xmlns:a16="http://schemas.microsoft.com/office/drawing/2014/main" id="{A37EBE32-6FC9-E948-9C4A-D546A493CCA9}"/>
              </a:ext>
            </a:extLst>
          </p:cNvPr>
          <p:cNvGrpSpPr/>
          <p:nvPr/>
        </p:nvGrpSpPr>
        <p:grpSpPr>
          <a:xfrm>
            <a:off x="403763" y="3003420"/>
            <a:ext cx="8869494" cy="3402422"/>
            <a:chOff x="403763" y="3003420"/>
            <a:chExt cx="8869494" cy="3402422"/>
          </a:xfrm>
        </p:grpSpPr>
        <p:sp>
          <p:nvSpPr>
            <p:cNvPr id="71" name="Rounded Rectangle 70">
              <a:extLst>
                <a:ext uri="{FF2B5EF4-FFF2-40B4-BE49-F238E27FC236}">
                  <a16:creationId xmlns:a16="http://schemas.microsoft.com/office/drawing/2014/main" id="{D17267C9-6A17-3C4E-83A3-67453928919A}"/>
                </a:ext>
              </a:extLst>
            </p:cNvPr>
            <p:cNvSpPr/>
            <p:nvPr/>
          </p:nvSpPr>
          <p:spPr>
            <a:xfrm>
              <a:off x="403763" y="4085114"/>
              <a:ext cx="7742711" cy="237506"/>
            </a:xfrm>
            <a:prstGeom prst="roundRect">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2" name="TextBox 71">
              <a:extLst>
                <a:ext uri="{FF2B5EF4-FFF2-40B4-BE49-F238E27FC236}">
                  <a16:creationId xmlns:a16="http://schemas.microsoft.com/office/drawing/2014/main" id="{7FB0CFDD-2409-0848-AD4A-4475612FAFF4}"/>
                </a:ext>
              </a:extLst>
            </p:cNvPr>
            <p:cNvSpPr txBox="1"/>
            <p:nvPr/>
          </p:nvSpPr>
          <p:spPr>
            <a:xfrm>
              <a:off x="8146474" y="3234038"/>
              <a:ext cx="1126783" cy="646331"/>
            </a:xfrm>
            <a:prstGeom prst="rect">
              <a:avLst/>
            </a:prstGeom>
            <a:noFill/>
          </p:spPr>
          <p:txBody>
            <a:bodyPr wrap="none" rtlCol="0">
              <a:spAutoFit/>
            </a:bodyPr>
            <a:lstStyle/>
            <a:p>
              <a:pPr algn="ctr"/>
              <a:r>
                <a:rPr lang="en-GB" dirty="0"/>
                <a:t>Reference</a:t>
              </a:r>
            </a:p>
            <a:p>
              <a:pPr algn="ctr"/>
              <a:r>
                <a:rPr lang="en-GB" dirty="0"/>
                <a:t>sequence</a:t>
              </a:r>
            </a:p>
          </p:txBody>
        </p:sp>
        <p:sp>
          <p:nvSpPr>
            <p:cNvPr id="73" name="TextBox 72">
              <a:extLst>
                <a:ext uri="{FF2B5EF4-FFF2-40B4-BE49-F238E27FC236}">
                  <a16:creationId xmlns:a16="http://schemas.microsoft.com/office/drawing/2014/main" id="{5F614DFC-2729-A64B-955C-A66B71463320}"/>
                </a:ext>
              </a:extLst>
            </p:cNvPr>
            <p:cNvSpPr txBox="1"/>
            <p:nvPr/>
          </p:nvSpPr>
          <p:spPr>
            <a:xfrm>
              <a:off x="2921885" y="6036510"/>
              <a:ext cx="2878353" cy="369332"/>
            </a:xfrm>
            <a:prstGeom prst="rect">
              <a:avLst/>
            </a:prstGeom>
            <a:noFill/>
          </p:spPr>
          <p:txBody>
            <a:bodyPr wrap="none" rtlCol="0">
              <a:spAutoFit/>
            </a:bodyPr>
            <a:lstStyle/>
            <a:p>
              <a:pPr algn="ctr"/>
              <a:r>
                <a:rPr lang="en-GB" dirty="0"/>
                <a:t>Genes/Transcripts (GTF/GFF)</a:t>
              </a:r>
            </a:p>
          </p:txBody>
        </p:sp>
        <p:sp>
          <p:nvSpPr>
            <p:cNvPr id="74" name="Rounded Rectangle 73">
              <a:extLst>
                <a:ext uri="{FF2B5EF4-FFF2-40B4-BE49-F238E27FC236}">
                  <a16:creationId xmlns:a16="http://schemas.microsoft.com/office/drawing/2014/main" id="{B49FC945-8EE6-7B46-9120-78BB7C3DD1C0}"/>
                </a:ext>
              </a:extLst>
            </p:cNvPr>
            <p:cNvSpPr/>
            <p:nvPr/>
          </p:nvSpPr>
          <p:spPr>
            <a:xfrm>
              <a:off x="1116283" y="5094515"/>
              <a:ext cx="914400" cy="237506"/>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5" name="Rounded Rectangle 74">
              <a:extLst>
                <a:ext uri="{FF2B5EF4-FFF2-40B4-BE49-F238E27FC236}">
                  <a16:creationId xmlns:a16="http://schemas.microsoft.com/office/drawing/2014/main" id="{7D438ACB-CB6B-B54B-844E-D27CBABA45DB}"/>
                </a:ext>
              </a:extLst>
            </p:cNvPr>
            <p:cNvSpPr/>
            <p:nvPr/>
          </p:nvSpPr>
          <p:spPr>
            <a:xfrm>
              <a:off x="2396839" y="5094514"/>
              <a:ext cx="914400" cy="237506"/>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7" name="Rounded Rectangle 76">
              <a:extLst>
                <a:ext uri="{FF2B5EF4-FFF2-40B4-BE49-F238E27FC236}">
                  <a16:creationId xmlns:a16="http://schemas.microsoft.com/office/drawing/2014/main" id="{ED89A8F1-2733-2C45-92A8-7BED70E1E581}"/>
                </a:ext>
              </a:extLst>
            </p:cNvPr>
            <p:cNvSpPr/>
            <p:nvPr/>
          </p:nvSpPr>
          <p:spPr>
            <a:xfrm>
              <a:off x="5317664" y="5088576"/>
              <a:ext cx="1828800" cy="237506"/>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8" name="TextBox 77">
              <a:extLst>
                <a:ext uri="{FF2B5EF4-FFF2-40B4-BE49-F238E27FC236}">
                  <a16:creationId xmlns:a16="http://schemas.microsoft.com/office/drawing/2014/main" id="{00E903DD-E97A-9C4C-822B-F1BA9F14A791}"/>
                </a:ext>
              </a:extLst>
            </p:cNvPr>
            <p:cNvSpPr txBox="1"/>
            <p:nvPr/>
          </p:nvSpPr>
          <p:spPr>
            <a:xfrm>
              <a:off x="415172" y="4546755"/>
              <a:ext cx="832279" cy="369332"/>
            </a:xfrm>
            <a:prstGeom prst="rect">
              <a:avLst/>
            </a:prstGeom>
            <a:noFill/>
          </p:spPr>
          <p:txBody>
            <a:bodyPr wrap="none" rtlCol="0">
              <a:spAutoFit/>
            </a:bodyPr>
            <a:lstStyle/>
            <a:p>
              <a:r>
                <a:rPr lang="en-GB" dirty="0"/>
                <a:t>100 </a:t>
              </a:r>
              <a:r>
                <a:rPr lang="en-GB" dirty="0" err="1"/>
                <a:t>bp</a:t>
              </a:r>
              <a:endParaRPr lang="en-GB" dirty="0"/>
            </a:p>
          </p:txBody>
        </p:sp>
        <p:sp>
          <p:nvSpPr>
            <p:cNvPr id="79" name="TextBox 78">
              <a:extLst>
                <a:ext uri="{FF2B5EF4-FFF2-40B4-BE49-F238E27FC236}">
                  <a16:creationId xmlns:a16="http://schemas.microsoft.com/office/drawing/2014/main" id="{187E742D-AD31-B542-9195-B48147D79F24}"/>
                </a:ext>
              </a:extLst>
            </p:cNvPr>
            <p:cNvSpPr txBox="1"/>
            <p:nvPr/>
          </p:nvSpPr>
          <p:spPr>
            <a:xfrm>
              <a:off x="3864683" y="4546755"/>
              <a:ext cx="832279" cy="369332"/>
            </a:xfrm>
            <a:prstGeom prst="rect">
              <a:avLst/>
            </a:prstGeom>
            <a:noFill/>
          </p:spPr>
          <p:txBody>
            <a:bodyPr wrap="none" rtlCol="0">
              <a:spAutoFit/>
            </a:bodyPr>
            <a:lstStyle/>
            <a:p>
              <a:r>
                <a:rPr lang="en-GB" dirty="0"/>
                <a:t>250 </a:t>
              </a:r>
              <a:r>
                <a:rPr lang="en-GB" dirty="0" err="1"/>
                <a:t>bp</a:t>
              </a:r>
              <a:endParaRPr lang="en-GB" dirty="0"/>
            </a:p>
          </p:txBody>
        </p:sp>
        <p:sp>
          <p:nvSpPr>
            <p:cNvPr id="80" name="TextBox 79">
              <a:extLst>
                <a:ext uri="{FF2B5EF4-FFF2-40B4-BE49-F238E27FC236}">
                  <a16:creationId xmlns:a16="http://schemas.microsoft.com/office/drawing/2014/main" id="{977A4526-AB76-394F-959E-D43F43016147}"/>
                </a:ext>
              </a:extLst>
            </p:cNvPr>
            <p:cNvSpPr txBox="1"/>
            <p:nvPr/>
          </p:nvSpPr>
          <p:spPr>
            <a:xfrm>
              <a:off x="5014520" y="4546755"/>
              <a:ext cx="832279" cy="369332"/>
            </a:xfrm>
            <a:prstGeom prst="rect">
              <a:avLst/>
            </a:prstGeom>
            <a:noFill/>
          </p:spPr>
          <p:txBody>
            <a:bodyPr wrap="none" rtlCol="0">
              <a:spAutoFit/>
            </a:bodyPr>
            <a:lstStyle/>
            <a:p>
              <a:r>
                <a:rPr lang="en-GB" dirty="0"/>
                <a:t>300 </a:t>
              </a:r>
              <a:r>
                <a:rPr lang="en-GB" dirty="0" err="1"/>
                <a:t>bp</a:t>
              </a:r>
              <a:endParaRPr lang="en-GB" dirty="0"/>
            </a:p>
          </p:txBody>
        </p:sp>
        <p:sp>
          <p:nvSpPr>
            <p:cNvPr id="81" name="TextBox 80">
              <a:extLst>
                <a:ext uri="{FF2B5EF4-FFF2-40B4-BE49-F238E27FC236}">
                  <a16:creationId xmlns:a16="http://schemas.microsoft.com/office/drawing/2014/main" id="{A4F26DDB-C208-3C4A-81E7-4192CE5A7302}"/>
                </a:ext>
              </a:extLst>
            </p:cNvPr>
            <p:cNvSpPr txBox="1"/>
            <p:nvPr/>
          </p:nvSpPr>
          <p:spPr>
            <a:xfrm>
              <a:off x="6164357" y="4546755"/>
              <a:ext cx="832279" cy="369332"/>
            </a:xfrm>
            <a:prstGeom prst="rect">
              <a:avLst/>
            </a:prstGeom>
            <a:noFill/>
          </p:spPr>
          <p:txBody>
            <a:bodyPr wrap="none" rtlCol="0">
              <a:spAutoFit/>
            </a:bodyPr>
            <a:lstStyle/>
            <a:p>
              <a:r>
                <a:rPr lang="en-GB" dirty="0"/>
                <a:t>350 </a:t>
              </a:r>
              <a:r>
                <a:rPr lang="en-GB" dirty="0" err="1"/>
                <a:t>bp</a:t>
              </a:r>
              <a:endParaRPr lang="en-GB" dirty="0"/>
            </a:p>
          </p:txBody>
        </p:sp>
        <p:sp>
          <p:nvSpPr>
            <p:cNvPr id="82" name="TextBox 81">
              <a:extLst>
                <a:ext uri="{FF2B5EF4-FFF2-40B4-BE49-F238E27FC236}">
                  <a16:creationId xmlns:a16="http://schemas.microsoft.com/office/drawing/2014/main" id="{C0847FFC-5E28-204A-A38E-D879A7433059}"/>
                </a:ext>
              </a:extLst>
            </p:cNvPr>
            <p:cNvSpPr txBox="1"/>
            <p:nvPr/>
          </p:nvSpPr>
          <p:spPr>
            <a:xfrm>
              <a:off x="1565009" y="4546755"/>
              <a:ext cx="832279" cy="369332"/>
            </a:xfrm>
            <a:prstGeom prst="rect">
              <a:avLst/>
            </a:prstGeom>
            <a:noFill/>
          </p:spPr>
          <p:txBody>
            <a:bodyPr wrap="none" rtlCol="0">
              <a:spAutoFit/>
            </a:bodyPr>
            <a:lstStyle/>
            <a:p>
              <a:r>
                <a:rPr lang="en-GB" dirty="0"/>
                <a:t>150 </a:t>
              </a:r>
              <a:r>
                <a:rPr lang="en-GB" dirty="0" err="1"/>
                <a:t>bp</a:t>
              </a:r>
              <a:endParaRPr lang="en-GB" dirty="0"/>
            </a:p>
          </p:txBody>
        </p:sp>
        <p:sp>
          <p:nvSpPr>
            <p:cNvPr id="83" name="TextBox 82">
              <a:extLst>
                <a:ext uri="{FF2B5EF4-FFF2-40B4-BE49-F238E27FC236}">
                  <a16:creationId xmlns:a16="http://schemas.microsoft.com/office/drawing/2014/main" id="{07611EA1-5196-B543-884C-779D9F32A7B1}"/>
                </a:ext>
              </a:extLst>
            </p:cNvPr>
            <p:cNvSpPr txBox="1"/>
            <p:nvPr/>
          </p:nvSpPr>
          <p:spPr>
            <a:xfrm>
              <a:off x="2714846" y="4546755"/>
              <a:ext cx="832279" cy="369332"/>
            </a:xfrm>
            <a:prstGeom prst="rect">
              <a:avLst/>
            </a:prstGeom>
            <a:noFill/>
          </p:spPr>
          <p:txBody>
            <a:bodyPr wrap="none" rtlCol="0">
              <a:spAutoFit/>
            </a:bodyPr>
            <a:lstStyle/>
            <a:p>
              <a:r>
                <a:rPr lang="en-GB" dirty="0"/>
                <a:t>200 </a:t>
              </a:r>
              <a:r>
                <a:rPr lang="en-GB" dirty="0" err="1"/>
                <a:t>bp</a:t>
              </a:r>
              <a:endParaRPr lang="en-GB" dirty="0"/>
            </a:p>
          </p:txBody>
        </p:sp>
        <p:sp>
          <p:nvSpPr>
            <p:cNvPr id="84" name="TextBox 83">
              <a:extLst>
                <a:ext uri="{FF2B5EF4-FFF2-40B4-BE49-F238E27FC236}">
                  <a16:creationId xmlns:a16="http://schemas.microsoft.com/office/drawing/2014/main" id="{813A9C06-996E-DC4F-BFE2-A2161B32E246}"/>
                </a:ext>
              </a:extLst>
            </p:cNvPr>
            <p:cNvSpPr txBox="1"/>
            <p:nvPr/>
          </p:nvSpPr>
          <p:spPr>
            <a:xfrm>
              <a:off x="7314195" y="4546755"/>
              <a:ext cx="832279" cy="369332"/>
            </a:xfrm>
            <a:prstGeom prst="rect">
              <a:avLst/>
            </a:prstGeom>
            <a:noFill/>
          </p:spPr>
          <p:txBody>
            <a:bodyPr wrap="none" rtlCol="0">
              <a:spAutoFit/>
            </a:bodyPr>
            <a:lstStyle/>
            <a:p>
              <a:r>
                <a:rPr lang="en-GB" dirty="0"/>
                <a:t>400 </a:t>
              </a:r>
              <a:r>
                <a:rPr lang="en-GB" dirty="0" err="1"/>
                <a:t>bp</a:t>
              </a:r>
              <a:endParaRPr lang="en-GB" dirty="0"/>
            </a:p>
          </p:txBody>
        </p:sp>
        <p:sp>
          <p:nvSpPr>
            <p:cNvPr id="86" name="TextBox 85">
              <a:extLst>
                <a:ext uri="{FF2B5EF4-FFF2-40B4-BE49-F238E27FC236}">
                  <a16:creationId xmlns:a16="http://schemas.microsoft.com/office/drawing/2014/main" id="{F7815A6B-CC5B-4943-95F3-B0411A657B2C}"/>
                </a:ext>
              </a:extLst>
            </p:cNvPr>
            <p:cNvSpPr txBox="1"/>
            <p:nvPr/>
          </p:nvSpPr>
          <p:spPr>
            <a:xfrm>
              <a:off x="1406151" y="5503316"/>
              <a:ext cx="317716" cy="369332"/>
            </a:xfrm>
            <a:prstGeom prst="rect">
              <a:avLst/>
            </a:prstGeom>
            <a:noFill/>
          </p:spPr>
          <p:txBody>
            <a:bodyPr wrap="none" rtlCol="0">
              <a:spAutoFit/>
            </a:bodyPr>
            <a:lstStyle/>
            <a:p>
              <a:r>
                <a:rPr lang="en-GB" dirty="0"/>
                <a:t>A</a:t>
              </a:r>
            </a:p>
          </p:txBody>
        </p:sp>
        <p:sp>
          <p:nvSpPr>
            <p:cNvPr id="87" name="TextBox 86">
              <a:extLst>
                <a:ext uri="{FF2B5EF4-FFF2-40B4-BE49-F238E27FC236}">
                  <a16:creationId xmlns:a16="http://schemas.microsoft.com/office/drawing/2014/main" id="{55BF7E3C-EF31-644D-9F3F-F9223F1D145C}"/>
                </a:ext>
              </a:extLst>
            </p:cNvPr>
            <p:cNvSpPr txBox="1"/>
            <p:nvPr/>
          </p:nvSpPr>
          <p:spPr>
            <a:xfrm>
              <a:off x="2694758" y="5479565"/>
              <a:ext cx="309700" cy="369332"/>
            </a:xfrm>
            <a:prstGeom prst="rect">
              <a:avLst/>
            </a:prstGeom>
            <a:noFill/>
          </p:spPr>
          <p:txBody>
            <a:bodyPr wrap="none" rtlCol="0">
              <a:spAutoFit/>
            </a:bodyPr>
            <a:lstStyle/>
            <a:p>
              <a:r>
                <a:rPr lang="en-GB" dirty="0"/>
                <a:t>B</a:t>
              </a:r>
            </a:p>
          </p:txBody>
        </p:sp>
        <p:sp>
          <p:nvSpPr>
            <p:cNvPr id="88" name="TextBox 87">
              <a:extLst>
                <a:ext uri="{FF2B5EF4-FFF2-40B4-BE49-F238E27FC236}">
                  <a16:creationId xmlns:a16="http://schemas.microsoft.com/office/drawing/2014/main" id="{E8E5F95E-1F99-7E45-B0C5-305444620DA4}"/>
                </a:ext>
              </a:extLst>
            </p:cNvPr>
            <p:cNvSpPr txBox="1"/>
            <p:nvPr/>
          </p:nvSpPr>
          <p:spPr>
            <a:xfrm>
              <a:off x="6164357" y="5479565"/>
              <a:ext cx="308098" cy="369332"/>
            </a:xfrm>
            <a:prstGeom prst="rect">
              <a:avLst/>
            </a:prstGeom>
            <a:noFill/>
          </p:spPr>
          <p:txBody>
            <a:bodyPr wrap="none" rtlCol="0">
              <a:spAutoFit/>
            </a:bodyPr>
            <a:lstStyle/>
            <a:p>
              <a:r>
                <a:rPr lang="en-GB" dirty="0"/>
                <a:t>C</a:t>
              </a:r>
            </a:p>
          </p:txBody>
        </p:sp>
        <p:sp>
          <p:nvSpPr>
            <p:cNvPr id="92" name="TextBox 91">
              <a:extLst>
                <a:ext uri="{FF2B5EF4-FFF2-40B4-BE49-F238E27FC236}">
                  <a16:creationId xmlns:a16="http://schemas.microsoft.com/office/drawing/2014/main" id="{6FA221FA-73C8-364F-93F2-4360214A5B35}"/>
                </a:ext>
              </a:extLst>
            </p:cNvPr>
            <p:cNvSpPr txBox="1"/>
            <p:nvPr/>
          </p:nvSpPr>
          <p:spPr>
            <a:xfrm>
              <a:off x="1369500" y="3003420"/>
              <a:ext cx="1513748" cy="369332"/>
            </a:xfrm>
            <a:prstGeom prst="rect">
              <a:avLst/>
            </a:prstGeom>
            <a:noFill/>
          </p:spPr>
          <p:txBody>
            <a:bodyPr wrap="none" rtlCol="0">
              <a:spAutoFit/>
            </a:bodyPr>
            <a:lstStyle/>
            <a:p>
              <a:r>
                <a:rPr lang="en-GB" dirty="0"/>
                <a:t>bam file reads</a:t>
              </a:r>
            </a:p>
          </p:txBody>
        </p:sp>
        <p:sp>
          <p:nvSpPr>
            <p:cNvPr id="93" name="Rounded Rectangle 92">
              <a:extLst>
                <a:ext uri="{FF2B5EF4-FFF2-40B4-BE49-F238E27FC236}">
                  <a16:creationId xmlns:a16="http://schemas.microsoft.com/office/drawing/2014/main" id="{88735326-1E7A-3E4E-B8BA-475B9794E6DD}"/>
                </a:ext>
              </a:extLst>
            </p:cNvPr>
            <p:cNvSpPr/>
            <p:nvPr/>
          </p:nvSpPr>
          <p:spPr>
            <a:xfrm>
              <a:off x="950026" y="3860979"/>
              <a:ext cx="614983" cy="45719"/>
            </a:xfrm>
            <a:prstGeom prst="round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4" name="Rounded Rectangle 93">
              <a:extLst>
                <a:ext uri="{FF2B5EF4-FFF2-40B4-BE49-F238E27FC236}">
                  <a16:creationId xmlns:a16="http://schemas.microsoft.com/office/drawing/2014/main" id="{CB5B3865-B56A-AB49-AED2-41F7F64A8812}"/>
                </a:ext>
              </a:extLst>
            </p:cNvPr>
            <p:cNvSpPr/>
            <p:nvPr/>
          </p:nvSpPr>
          <p:spPr>
            <a:xfrm>
              <a:off x="1065341" y="3774927"/>
              <a:ext cx="614983" cy="45719"/>
            </a:xfrm>
            <a:prstGeom prst="round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5" name="Rounded Rectangle 94">
              <a:extLst>
                <a:ext uri="{FF2B5EF4-FFF2-40B4-BE49-F238E27FC236}">
                  <a16:creationId xmlns:a16="http://schemas.microsoft.com/office/drawing/2014/main" id="{8F4EDC22-4917-5647-B1DB-FB8B0A1CFB3C}"/>
                </a:ext>
              </a:extLst>
            </p:cNvPr>
            <p:cNvSpPr/>
            <p:nvPr/>
          </p:nvSpPr>
          <p:spPr>
            <a:xfrm>
              <a:off x="1035655" y="3941479"/>
              <a:ext cx="614983" cy="45719"/>
            </a:xfrm>
            <a:prstGeom prst="round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6" name="Rounded Rectangle 95">
              <a:extLst>
                <a:ext uri="{FF2B5EF4-FFF2-40B4-BE49-F238E27FC236}">
                  <a16:creationId xmlns:a16="http://schemas.microsoft.com/office/drawing/2014/main" id="{CACE22F3-E3D2-5347-87F3-A571B21EBE65}"/>
                </a:ext>
              </a:extLst>
            </p:cNvPr>
            <p:cNvSpPr/>
            <p:nvPr/>
          </p:nvSpPr>
          <p:spPr>
            <a:xfrm>
              <a:off x="1201895" y="4030692"/>
              <a:ext cx="614983" cy="45719"/>
            </a:xfrm>
            <a:prstGeom prst="round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7" name="Rounded Rectangle 96">
              <a:extLst>
                <a:ext uri="{FF2B5EF4-FFF2-40B4-BE49-F238E27FC236}">
                  <a16:creationId xmlns:a16="http://schemas.microsoft.com/office/drawing/2014/main" id="{E8EA57FF-9A58-3444-A8A9-CC8578706C5F}"/>
                </a:ext>
              </a:extLst>
            </p:cNvPr>
            <p:cNvSpPr/>
            <p:nvPr/>
          </p:nvSpPr>
          <p:spPr>
            <a:xfrm>
              <a:off x="1404534" y="3698424"/>
              <a:ext cx="614983" cy="45719"/>
            </a:xfrm>
            <a:prstGeom prst="round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8" name="Rounded Rectangle 97">
              <a:extLst>
                <a:ext uri="{FF2B5EF4-FFF2-40B4-BE49-F238E27FC236}">
                  <a16:creationId xmlns:a16="http://schemas.microsoft.com/office/drawing/2014/main" id="{D5727FC5-C305-0B46-8415-019851D21D4E}"/>
                </a:ext>
              </a:extLst>
            </p:cNvPr>
            <p:cNvSpPr/>
            <p:nvPr/>
          </p:nvSpPr>
          <p:spPr>
            <a:xfrm>
              <a:off x="2326388" y="4007832"/>
              <a:ext cx="614983" cy="45719"/>
            </a:xfrm>
            <a:prstGeom prst="round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9" name="Rounded Rectangle 98">
              <a:extLst>
                <a:ext uri="{FF2B5EF4-FFF2-40B4-BE49-F238E27FC236}">
                  <a16:creationId xmlns:a16="http://schemas.microsoft.com/office/drawing/2014/main" id="{AF70D4CB-DEBD-5D47-94DF-8BCCEA48C634}"/>
                </a:ext>
              </a:extLst>
            </p:cNvPr>
            <p:cNvSpPr/>
            <p:nvPr/>
          </p:nvSpPr>
          <p:spPr>
            <a:xfrm>
              <a:off x="5280876" y="3989324"/>
              <a:ext cx="614983" cy="45719"/>
            </a:xfrm>
            <a:prstGeom prst="round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0" name="Rounded Rectangle 99">
              <a:extLst>
                <a:ext uri="{FF2B5EF4-FFF2-40B4-BE49-F238E27FC236}">
                  <a16:creationId xmlns:a16="http://schemas.microsoft.com/office/drawing/2014/main" id="{B6511EC9-43B8-7740-BB35-6AC12D69E940}"/>
                </a:ext>
              </a:extLst>
            </p:cNvPr>
            <p:cNvSpPr/>
            <p:nvPr/>
          </p:nvSpPr>
          <p:spPr>
            <a:xfrm>
              <a:off x="2689119" y="3918758"/>
              <a:ext cx="614983" cy="45719"/>
            </a:xfrm>
            <a:prstGeom prst="round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1" name="Rounded Rectangle 100">
              <a:extLst>
                <a:ext uri="{FF2B5EF4-FFF2-40B4-BE49-F238E27FC236}">
                  <a16:creationId xmlns:a16="http://schemas.microsoft.com/office/drawing/2014/main" id="{4AAC6FE4-4CF8-BA4C-AF90-4DCF6040C7BA}"/>
                </a:ext>
              </a:extLst>
            </p:cNvPr>
            <p:cNvSpPr/>
            <p:nvPr/>
          </p:nvSpPr>
          <p:spPr>
            <a:xfrm>
              <a:off x="2326387" y="3811135"/>
              <a:ext cx="614983" cy="45719"/>
            </a:xfrm>
            <a:prstGeom prst="round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 name="Rounded Rectangle 101">
              <a:extLst>
                <a:ext uri="{FF2B5EF4-FFF2-40B4-BE49-F238E27FC236}">
                  <a16:creationId xmlns:a16="http://schemas.microsoft.com/office/drawing/2014/main" id="{E7E1F156-F3F3-B245-A74B-B78092BC2A65}"/>
                </a:ext>
              </a:extLst>
            </p:cNvPr>
            <p:cNvSpPr/>
            <p:nvPr/>
          </p:nvSpPr>
          <p:spPr>
            <a:xfrm>
              <a:off x="5924572" y="3941479"/>
              <a:ext cx="614983" cy="45719"/>
            </a:xfrm>
            <a:prstGeom prst="round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3" name="Rounded Rectangle 102">
              <a:extLst>
                <a:ext uri="{FF2B5EF4-FFF2-40B4-BE49-F238E27FC236}">
                  <a16:creationId xmlns:a16="http://schemas.microsoft.com/office/drawing/2014/main" id="{9449DD21-23FE-1B44-B572-6A0777C95243}"/>
                </a:ext>
              </a:extLst>
            </p:cNvPr>
            <p:cNvSpPr/>
            <p:nvPr/>
          </p:nvSpPr>
          <p:spPr>
            <a:xfrm>
              <a:off x="5647633" y="3630773"/>
              <a:ext cx="614983" cy="45719"/>
            </a:xfrm>
            <a:prstGeom prst="round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4" name="Rounded Rectangle 103">
              <a:extLst>
                <a:ext uri="{FF2B5EF4-FFF2-40B4-BE49-F238E27FC236}">
                  <a16:creationId xmlns:a16="http://schemas.microsoft.com/office/drawing/2014/main" id="{CC0EE856-8FC0-744F-A475-97214474D57B}"/>
                </a:ext>
              </a:extLst>
            </p:cNvPr>
            <p:cNvSpPr/>
            <p:nvPr/>
          </p:nvSpPr>
          <p:spPr>
            <a:xfrm>
              <a:off x="5063715" y="3723770"/>
              <a:ext cx="614983" cy="45719"/>
            </a:xfrm>
            <a:prstGeom prst="round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5" name="Rounded Rectangle 104">
              <a:extLst>
                <a:ext uri="{FF2B5EF4-FFF2-40B4-BE49-F238E27FC236}">
                  <a16:creationId xmlns:a16="http://schemas.microsoft.com/office/drawing/2014/main" id="{57379A9C-AD38-D748-B713-1D7AAABD1597}"/>
                </a:ext>
              </a:extLst>
            </p:cNvPr>
            <p:cNvSpPr/>
            <p:nvPr/>
          </p:nvSpPr>
          <p:spPr>
            <a:xfrm>
              <a:off x="6551797" y="3735483"/>
              <a:ext cx="614983" cy="45719"/>
            </a:xfrm>
            <a:prstGeom prst="round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6" name="Rounded Rectangle 105">
              <a:extLst>
                <a:ext uri="{FF2B5EF4-FFF2-40B4-BE49-F238E27FC236}">
                  <a16:creationId xmlns:a16="http://schemas.microsoft.com/office/drawing/2014/main" id="{780BE7E3-FAC3-AF4C-9371-DC8321D6ED5B}"/>
                </a:ext>
              </a:extLst>
            </p:cNvPr>
            <p:cNvSpPr/>
            <p:nvPr/>
          </p:nvSpPr>
          <p:spPr>
            <a:xfrm>
              <a:off x="5002097" y="3898634"/>
              <a:ext cx="614983" cy="45719"/>
            </a:xfrm>
            <a:prstGeom prst="round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7" name="Rounded Rectangle 106">
              <a:extLst>
                <a:ext uri="{FF2B5EF4-FFF2-40B4-BE49-F238E27FC236}">
                  <a16:creationId xmlns:a16="http://schemas.microsoft.com/office/drawing/2014/main" id="{2ED944DA-69DF-DE41-BD9B-17FF10E67544}"/>
                </a:ext>
              </a:extLst>
            </p:cNvPr>
            <p:cNvSpPr/>
            <p:nvPr/>
          </p:nvSpPr>
          <p:spPr>
            <a:xfrm>
              <a:off x="5617080" y="3824690"/>
              <a:ext cx="614983" cy="45719"/>
            </a:xfrm>
            <a:prstGeom prst="round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8" name="Rounded Rectangle 107">
              <a:extLst>
                <a:ext uri="{FF2B5EF4-FFF2-40B4-BE49-F238E27FC236}">
                  <a16:creationId xmlns:a16="http://schemas.microsoft.com/office/drawing/2014/main" id="{992A6B87-2E99-B440-9CD2-00A83A7DC160}"/>
                </a:ext>
              </a:extLst>
            </p:cNvPr>
            <p:cNvSpPr/>
            <p:nvPr/>
          </p:nvSpPr>
          <p:spPr>
            <a:xfrm>
              <a:off x="6326532" y="3847550"/>
              <a:ext cx="614983" cy="45719"/>
            </a:xfrm>
            <a:prstGeom prst="round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9" name="Rounded Rectangle 108">
              <a:extLst>
                <a:ext uri="{FF2B5EF4-FFF2-40B4-BE49-F238E27FC236}">
                  <a16:creationId xmlns:a16="http://schemas.microsoft.com/office/drawing/2014/main" id="{4D8E6A3C-F70A-574F-AA6E-DC5FD91EF0FE}"/>
                </a:ext>
              </a:extLst>
            </p:cNvPr>
            <p:cNvSpPr/>
            <p:nvPr/>
          </p:nvSpPr>
          <p:spPr>
            <a:xfrm>
              <a:off x="6132443" y="4012184"/>
              <a:ext cx="614983" cy="45719"/>
            </a:xfrm>
            <a:prstGeom prst="round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11" name="Straight Arrow Connector 110">
              <a:extLst>
                <a:ext uri="{FF2B5EF4-FFF2-40B4-BE49-F238E27FC236}">
                  <a16:creationId xmlns:a16="http://schemas.microsoft.com/office/drawing/2014/main" id="{3826FA39-CE1B-2749-AE2C-F55B7D1B4501}"/>
                </a:ext>
              </a:extLst>
            </p:cNvPr>
            <p:cNvCxnSpPr>
              <a:cxnSpLocks/>
              <a:stCxn id="92" idx="2"/>
            </p:cNvCxnSpPr>
            <p:nvPr/>
          </p:nvCxnSpPr>
          <p:spPr>
            <a:xfrm>
              <a:off x="2126374" y="3372752"/>
              <a:ext cx="391195" cy="321726"/>
            </a:xfrm>
            <a:prstGeom prst="straightConnector1">
              <a:avLst/>
            </a:prstGeom>
            <a:ln w="285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Straight Arrow Connector 111">
              <a:extLst>
                <a:ext uri="{FF2B5EF4-FFF2-40B4-BE49-F238E27FC236}">
                  <a16:creationId xmlns:a16="http://schemas.microsoft.com/office/drawing/2014/main" id="{790CFC3A-19EC-A948-9B2B-A9DFC95AF6F5}"/>
                </a:ext>
              </a:extLst>
            </p:cNvPr>
            <p:cNvCxnSpPr>
              <a:cxnSpLocks/>
              <a:stCxn id="92" idx="2"/>
            </p:cNvCxnSpPr>
            <p:nvPr/>
          </p:nvCxnSpPr>
          <p:spPr>
            <a:xfrm flipH="1">
              <a:off x="1723868" y="3372752"/>
              <a:ext cx="402506" cy="240879"/>
            </a:xfrm>
            <a:prstGeom prst="straightConnector1">
              <a:avLst/>
            </a:prstGeom>
            <a:ln w="285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7" name="Straight Arrow Connector 116">
              <a:extLst>
                <a:ext uri="{FF2B5EF4-FFF2-40B4-BE49-F238E27FC236}">
                  <a16:creationId xmlns:a16="http://schemas.microsoft.com/office/drawing/2014/main" id="{EB601EEF-0B6D-1142-BF1A-103724DEFED9}"/>
                </a:ext>
              </a:extLst>
            </p:cNvPr>
            <p:cNvCxnSpPr>
              <a:cxnSpLocks/>
            </p:cNvCxnSpPr>
            <p:nvPr/>
          </p:nvCxnSpPr>
          <p:spPr>
            <a:xfrm flipH="1">
              <a:off x="7604314" y="3758342"/>
              <a:ext cx="542160" cy="290431"/>
            </a:xfrm>
            <a:prstGeom prst="straightConnector1">
              <a:avLst/>
            </a:prstGeom>
            <a:ln w="285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Straight Arrow Connector 119">
              <a:extLst>
                <a:ext uri="{FF2B5EF4-FFF2-40B4-BE49-F238E27FC236}">
                  <a16:creationId xmlns:a16="http://schemas.microsoft.com/office/drawing/2014/main" id="{71F9260A-EABA-814D-9461-A74B3467EC96}"/>
                </a:ext>
              </a:extLst>
            </p:cNvPr>
            <p:cNvCxnSpPr>
              <a:cxnSpLocks/>
              <a:stCxn id="73" idx="0"/>
              <a:endCxn id="86" idx="3"/>
            </p:cNvCxnSpPr>
            <p:nvPr/>
          </p:nvCxnSpPr>
          <p:spPr>
            <a:xfrm flipH="1" flipV="1">
              <a:off x="1723867" y="5687982"/>
              <a:ext cx="2637195" cy="348528"/>
            </a:xfrm>
            <a:prstGeom prst="straightConnector1">
              <a:avLst/>
            </a:prstGeom>
            <a:ln w="285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Straight Arrow Connector 120">
              <a:extLst>
                <a:ext uri="{FF2B5EF4-FFF2-40B4-BE49-F238E27FC236}">
                  <a16:creationId xmlns:a16="http://schemas.microsoft.com/office/drawing/2014/main" id="{49DAAED0-522E-6240-A82C-6A5DE9C3CD9A}"/>
                </a:ext>
              </a:extLst>
            </p:cNvPr>
            <p:cNvCxnSpPr>
              <a:cxnSpLocks/>
              <a:stCxn id="73" idx="0"/>
            </p:cNvCxnSpPr>
            <p:nvPr/>
          </p:nvCxnSpPr>
          <p:spPr>
            <a:xfrm flipH="1" flipV="1">
              <a:off x="3069781" y="5687982"/>
              <a:ext cx="1291281" cy="348528"/>
            </a:xfrm>
            <a:prstGeom prst="straightConnector1">
              <a:avLst/>
            </a:prstGeom>
            <a:ln w="285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6" name="Straight Arrow Connector 125">
              <a:extLst>
                <a:ext uri="{FF2B5EF4-FFF2-40B4-BE49-F238E27FC236}">
                  <a16:creationId xmlns:a16="http://schemas.microsoft.com/office/drawing/2014/main" id="{86396EAB-BE63-A642-AC9D-D1AFE2ABEDF2}"/>
                </a:ext>
              </a:extLst>
            </p:cNvPr>
            <p:cNvCxnSpPr>
              <a:cxnSpLocks/>
              <a:stCxn id="73" idx="0"/>
              <a:endCxn id="88" idx="1"/>
            </p:cNvCxnSpPr>
            <p:nvPr/>
          </p:nvCxnSpPr>
          <p:spPr>
            <a:xfrm flipV="1">
              <a:off x="4361062" y="5664231"/>
              <a:ext cx="1803295" cy="372279"/>
            </a:xfrm>
            <a:prstGeom prst="straightConnector1">
              <a:avLst/>
            </a:prstGeom>
            <a:ln w="285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132" name="Bent Arrow 131">
            <a:extLst>
              <a:ext uri="{FF2B5EF4-FFF2-40B4-BE49-F238E27FC236}">
                <a16:creationId xmlns:a16="http://schemas.microsoft.com/office/drawing/2014/main" id="{BF3BE360-8BA7-D749-A5A1-EA93801EF252}"/>
              </a:ext>
            </a:extLst>
          </p:cNvPr>
          <p:cNvSpPr/>
          <p:nvPr/>
        </p:nvSpPr>
        <p:spPr>
          <a:xfrm rot="5400000">
            <a:off x="9135032" y="3338380"/>
            <a:ext cx="461641" cy="2121363"/>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52" name="Rounded Rectangle 51">
            <a:extLst>
              <a:ext uri="{FF2B5EF4-FFF2-40B4-BE49-F238E27FC236}">
                <a16:creationId xmlns:a16="http://schemas.microsoft.com/office/drawing/2014/main" id="{DF1D0F94-61C3-794E-A37F-6DEE2ED575F3}"/>
              </a:ext>
            </a:extLst>
          </p:cNvPr>
          <p:cNvSpPr/>
          <p:nvPr/>
        </p:nvSpPr>
        <p:spPr>
          <a:xfrm>
            <a:off x="838199" y="528337"/>
            <a:ext cx="4481946" cy="861076"/>
          </a:xfrm>
          <a:prstGeom prst="round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400" b="1" dirty="0"/>
              <a:t>Read count tables</a:t>
            </a:r>
            <a:endParaRPr lang="en-GB" sz="4400" b="1" dirty="0"/>
          </a:p>
        </p:txBody>
      </p:sp>
      <p:sp>
        <p:nvSpPr>
          <p:cNvPr id="2" name="Slide Number Placeholder 2">
            <a:extLst>
              <a:ext uri="{FF2B5EF4-FFF2-40B4-BE49-F238E27FC236}">
                <a16:creationId xmlns:a16="http://schemas.microsoft.com/office/drawing/2014/main" id="{0F5F8DC7-32B8-CCFB-D116-D4FA0BC3227B}"/>
              </a:ext>
            </a:extLst>
          </p:cNvPr>
          <p:cNvSpPr>
            <a:spLocks noGrp="1"/>
          </p:cNvSpPr>
          <p:nvPr>
            <p:ph type="sldNum" sz="quarter" idx="12"/>
          </p:nvPr>
        </p:nvSpPr>
        <p:spPr>
          <a:xfrm>
            <a:off x="9297081" y="6414216"/>
            <a:ext cx="2743200" cy="365125"/>
          </a:xfrm>
        </p:spPr>
        <p:txBody>
          <a:bodyPr/>
          <a:lstStyle/>
          <a:p>
            <a:fld id="{FE1C72F9-1132-3C4A-93C5-CF217ED18781}" type="slidenum">
              <a:rPr lang="en-GB" smtClean="0"/>
              <a:t>33</a:t>
            </a:fld>
            <a:endParaRPr lang="en-GB" dirty="0"/>
          </a:p>
        </p:txBody>
      </p:sp>
      <p:sp>
        <p:nvSpPr>
          <p:cNvPr id="5" name="TextBox 4">
            <a:extLst>
              <a:ext uri="{FF2B5EF4-FFF2-40B4-BE49-F238E27FC236}">
                <a16:creationId xmlns:a16="http://schemas.microsoft.com/office/drawing/2014/main" id="{C3388EB9-DFD4-D14A-0A1C-A3A5F5872BC5}"/>
              </a:ext>
            </a:extLst>
          </p:cNvPr>
          <p:cNvSpPr txBox="1"/>
          <p:nvPr/>
        </p:nvSpPr>
        <p:spPr>
          <a:xfrm>
            <a:off x="9881866" y="1618426"/>
            <a:ext cx="1362040" cy="1938992"/>
          </a:xfrm>
          <a:prstGeom prst="rect">
            <a:avLst/>
          </a:prstGeom>
          <a:noFill/>
          <a:ln w="19050">
            <a:solidFill>
              <a:schemeClr val="tx1"/>
            </a:solidFill>
          </a:ln>
        </p:spPr>
        <p:txBody>
          <a:bodyPr wrap="none" rtlCol="0">
            <a:spAutoFit/>
          </a:bodyPr>
          <a:lstStyle/>
          <a:p>
            <a:pPr algn="ctr"/>
            <a:r>
              <a:rPr lang="en-GB" sz="2400" b="1" u="sng" dirty="0"/>
              <a:t>Tools:</a:t>
            </a:r>
          </a:p>
          <a:p>
            <a:pPr algn="ctr"/>
            <a:r>
              <a:rPr lang="en-GB" sz="2400" dirty="0"/>
              <a:t>STAR</a:t>
            </a:r>
          </a:p>
          <a:p>
            <a:pPr algn="ctr"/>
            <a:r>
              <a:rPr lang="en-GB" sz="2400" dirty="0"/>
              <a:t>HISAT2</a:t>
            </a:r>
          </a:p>
          <a:p>
            <a:pPr algn="ctr"/>
            <a:r>
              <a:rPr lang="en-GB" sz="2400" dirty="0" err="1"/>
              <a:t>bedtools</a:t>
            </a:r>
            <a:endParaRPr lang="en-GB" sz="2400" dirty="0"/>
          </a:p>
          <a:p>
            <a:pPr algn="ctr"/>
            <a:r>
              <a:rPr lang="en-GB" sz="2400" dirty="0" err="1"/>
              <a:t>Rsubread</a:t>
            </a:r>
            <a:endParaRPr lang="en-GB" sz="2400" dirty="0"/>
          </a:p>
        </p:txBody>
      </p:sp>
    </p:spTree>
    <p:extLst>
      <p:ext uri="{BB962C8B-B14F-4D97-AF65-F5344CB8AC3E}">
        <p14:creationId xmlns:p14="http://schemas.microsoft.com/office/powerpoint/2010/main" val="4253375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2" grpId="0" animBg="1"/>
      <p:bldP spid="5"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EBB3AA9-A20E-E440-966C-9175198954C0}"/>
              </a:ext>
            </a:extLst>
          </p:cNvPr>
          <p:cNvSpPr>
            <a:spLocks noGrp="1"/>
          </p:cNvSpPr>
          <p:nvPr>
            <p:ph type="sldNum" sz="quarter" idx="12"/>
          </p:nvPr>
        </p:nvSpPr>
        <p:spPr/>
        <p:txBody>
          <a:bodyPr/>
          <a:lstStyle/>
          <a:p>
            <a:fld id="{488F6B55-2FBF-E645-B561-8271EEC5CE3D}" type="slidenum">
              <a:rPr lang="en-GB" smtClean="0"/>
              <a:t>34</a:t>
            </a:fld>
            <a:endParaRPr lang="en-GB"/>
          </a:p>
        </p:txBody>
      </p:sp>
      <p:sp>
        <p:nvSpPr>
          <p:cNvPr id="5" name="Rounded Rectangle 4">
            <a:extLst>
              <a:ext uri="{FF2B5EF4-FFF2-40B4-BE49-F238E27FC236}">
                <a16:creationId xmlns:a16="http://schemas.microsoft.com/office/drawing/2014/main" id="{2C1529DC-2D18-AB44-821C-422C9311C6B0}"/>
              </a:ext>
            </a:extLst>
          </p:cNvPr>
          <p:cNvSpPr/>
          <p:nvPr/>
        </p:nvSpPr>
        <p:spPr>
          <a:xfrm>
            <a:off x="838201" y="541876"/>
            <a:ext cx="2792613" cy="829839"/>
          </a:xfrm>
          <a:prstGeom prst="round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400" b="1" dirty="0"/>
              <a:t>Workflow</a:t>
            </a:r>
          </a:p>
        </p:txBody>
      </p:sp>
      <p:sp>
        <p:nvSpPr>
          <p:cNvPr id="6" name="TextBox 5">
            <a:extLst>
              <a:ext uri="{FF2B5EF4-FFF2-40B4-BE49-F238E27FC236}">
                <a16:creationId xmlns:a16="http://schemas.microsoft.com/office/drawing/2014/main" id="{FA5A070E-C829-C349-B7C0-4E4EFAA9D2C2}"/>
              </a:ext>
            </a:extLst>
          </p:cNvPr>
          <p:cNvSpPr txBox="1"/>
          <p:nvPr/>
        </p:nvSpPr>
        <p:spPr>
          <a:xfrm>
            <a:off x="468794" y="3164443"/>
            <a:ext cx="1761188" cy="800219"/>
          </a:xfrm>
          <a:prstGeom prst="rect">
            <a:avLst/>
          </a:prstGeom>
          <a:noFill/>
        </p:spPr>
        <p:txBody>
          <a:bodyPr wrap="none" rtlCol="0">
            <a:spAutoFit/>
          </a:bodyPr>
          <a:lstStyle/>
          <a:p>
            <a:r>
              <a:rPr lang="en-GB" sz="2800" dirty="0"/>
              <a:t>Sequencer</a:t>
            </a:r>
          </a:p>
          <a:p>
            <a:r>
              <a:rPr lang="en-GB" dirty="0"/>
              <a:t>Produce images</a:t>
            </a:r>
          </a:p>
        </p:txBody>
      </p:sp>
      <p:pic>
        <p:nvPicPr>
          <p:cNvPr id="7" name="Picture 6">
            <a:extLst>
              <a:ext uri="{FF2B5EF4-FFF2-40B4-BE49-F238E27FC236}">
                <a16:creationId xmlns:a16="http://schemas.microsoft.com/office/drawing/2014/main" id="{D6B04C5F-759E-DF4F-A5DA-91192A294BC0}"/>
              </a:ext>
            </a:extLst>
          </p:cNvPr>
          <p:cNvPicPr>
            <a:picLocks noChangeAspect="1"/>
          </p:cNvPicPr>
          <p:nvPr/>
        </p:nvPicPr>
        <p:blipFill rotWithShape="1">
          <a:blip r:embed="rId3"/>
          <a:srcRect l="18732" t="689" r="17691" b="628"/>
          <a:stretch/>
        </p:blipFill>
        <p:spPr>
          <a:xfrm>
            <a:off x="668883" y="2153111"/>
            <a:ext cx="1155898" cy="1009463"/>
          </a:xfrm>
          <a:prstGeom prst="rect">
            <a:avLst/>
          </a:prstGeom>
        </p:spPr>
      </p:pic>
      <p:cxnSp>
        <p:nvCxnSpPr>
          <p:cNvPr id="11" name="Straight Connector 10">
            <a:extLst>
              <a:ext uri="{FF2B5EF4-FFF2-40B4-BE49-F238E27FC236}">
                <a16:creationId xmlns:a16="http://schemas.microsoft.com/office/drawing/2014/main" id="{05616AEC-4D71-4743-8FC5-301CDF1BFE5B}"/>
              </a:ext>
            </a:extLst>
          </p:cNvPr>
          <p:cNvCxnSpPr>
            <a:cxnSpLocks/>
            <a:endCxn id="16" idx="6"/>
          </p:cNvCxnSpPr>
          <p:nvPr/>
        </p:nvCxnSpPr>
        <p:spPr>
          <a:xfrm>
            <a:off x="914402" y="5061244"/>
            <a:ext cx="9635837" cy="19879"/>
          </a:xfrm>
          <a:prstGeom prst="line">
            <a:avLst/>
          </a:prstGeom>
          <a:ln w="762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237D2428-D085-4543-A98C-53E40F0C7FA8}"/>
              </a:ext>
            </a:extLst>
          </p:cNvPr>
          <p:cNvSpPr/>
          <p:nvPr/>
        </p:nvSpPr>
        <p:spPr>
          <a:xfrm>
            <a:off x="1116335" y="4895592"/>
            <a:ext cx="371061" cy="371061"/>
          </a:xfrm>
          <a:prstGeom prst="ellipse">
            <a:avLst/>
          </a:prstGeom>
          <a:solidFill>
            <a:schemeClr val="bg1"/>
          </a:solidFill>
          <a:ln w="762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p>
        </p:txBody>
      </p:sp>
      <p:sp>
        <p:nvSpPr>
          <p:cNvPr id="13" name="Oval 12">
            <a:extLst>
              <a:ext uri="{FF2B5EF4-FFF2-40B4-BE49-F238E27FC236}">
                <a16:creationId xmlns:a16="http://schemas.microsoft.com/office/drawing/2014/main" id="{477BF9EA-5B31-CB46-877E-B618359E98F3}"/>
              </a:ext>
            </a:extLst>
          </p:cNvPr>
          <p:cNvSpPr/>
          <p:nvPr/>
        </p:nvSpPr>
        <p:spPr>
          <a:xfrm>
            <a:off x="3316989" y="4895592"/>
            <a:ext cx="371061" cy="371061"/>
          </a:xfrm>
          <a:prstGeom prst="ellipse">
            <a:avLst/>
          </a:prstGeom>
          <a:solidFill>
            <a:schemeClr val="bg1"/>
          </a:solidFill>
          <a:ln w="762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4" name="Oval 13">
            <a:extLst>
              <a:ext uri="{FF2B5EF4-FFF2-40B4-BE49-F238E27FC236}">
                <a16:creationId xmlns:a16="http://schemas.microsoft.com/office/drawing/2014/main" id="{2A175CE1-3979-F84D-8A78-7A7C14A1346B}"/>
              </a:ext>
            </a:extLst>
          </p:cNvPr>
          <p:cNvSpPr/>
          <p:nvPr/>
        </p:nvSpPr>
        <p:spPr>
          <a:xfrm>
            <a:off x="5675063" y="4895592"/>
            <a:ext cx="371061" cy="371061"/>
          </a:xfrm>
          <a:prstGeom prst="ellipse">
            <a:avLst/>
          </a:prstGeom>
          <a:solidFill>
            <a:schemeClr val="bg1"/>
          </a:solidFill>
          <a:ln w="762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6" name="Oval 15">
            <a:extLst>
              <a:ext uri="{FF2B5EF4-FFF2-40B4-BE49-F238E27FC236}">
                <a16:creationId xmlns:a16="http://schemas.microsoft.com/office/drawing/2014/main" id="{C8AC5B63-E8A0-834F-A0D5-B118590BE3E5}"/>
              </a:ext>
            </a:extLst>
          </p:cNvPr>
          <p:cNvSpPr/>
          <p:nvPr/>
        </p:nvSpPr>
        <p:spPr>
          <a:xfrm>
            <a:off x="10179178" y="4895592"/>
            <a:ext cx="371061" cy="371061"/>
          </a:xfrm>
          <a:prstGeom prst="ellipse">
            <a:avLst/>
          </a:prstGeom>
          <a:solidFill>
            <a:schemeClr val="bg1"/>
          </a:solidFill>
          <a:ln w="762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0" name="TextBox 19">
            <a:extLst>
              <a:ext uri="{FF2B5EF4-FFF2-40B4-BE49-F238E27FC236}">
                <a16:creationId xmlns:a16="http://schemas.microsoft.com/office/drawing/2014/main" id="{FC32F1B4-2227-C344-9B13-70DCC0B8D913}"/>
              </a:ext>
            </a:extLst>
          </p:cNvPr>
          <p:cNvSpPr txBox="1"/>
          <p:nvPr/>
        </p:nvSpPr>
        <p:spPr>
          <a:xfrm>
            <a:off x="3078452" y="5362102"/>
            <a:ext cx="952505" cy="892552"/>
          </a:xfrm>
          <a:prstGeom prst="rect">
            <a:avLst/>
          </a:prstGeom>
          <a:noFill/>
        </p:spPr>
        <p:txBody>
          <a:bodyPr wrap="none" rtlCol="0">
            <a:spAutoFit/>
          </a:bodyPr>
          <a:lstStyle/>
          <a:p>
            <a:r>
              <a:rPr lang="en-GB" sz="2800" dirty="0"/>
              <a:t>TRIM</a:t>
            </a:r>
          </a:p>
          <a:p>
            <a:r>
              <a:rPr lang="en-GB" sz="2400" dirty="0"/>
              <a:t>reads</a:t>
            </a:r>
          </a:p>
        </p:txBody>
      </p:sp>
      <p:sp>
        <p:nvSpPr>
          <p:cNvPr id="21" name="TextBox 20">
            <a:extLst>
              <a:ext uri="{FF2B5EF4-FFF2-40B4-BE49-F238E27FC236}">
                <a16:creationId xmlns:a16="http://schemas.microsoft.com/office/drawing/2014/main" id="{1A64DBF5-CE8F-3048-8FA7-A32C9A34F3B1}"/>
              </a:ext>
            </a:extLst>
          </p:cNvPr>
          <p:cNvSpPr txBox="1"/>
          <p:nvPr/>
        </p:nvSpPr>
        <p:spPr>
          <a:xfrm>
            <a:off x="5343762" y="5362102"/>
            <a:ext cx="1713290" cy="892552"/>
          </a:xfrm>
          <a:prstGeom prst="rect">
            <a:avLst/>
          </a:prstGeom>
          <a:noFill/>
        </p:spPr>
        <p:txBody>
          <a:bodyPr wrap="none" rtlCol="0">
            <a:spAutoFit/>
          </a:bodyPr>
          <a:lstStyle/>
          <a:p>
            <a:r>
              <a:rPr lang="en-GB" sz="2800" dirty="0"/>
              <a:t>ALIGN</a:t>
            </a:r>
          </a:p>
          <a:p>
            <a:r>
              <a:rPr lang="en-GB" sz="2400" dirty="0"/>
              <a:t>to reference</a:t>
            </a:r>
            <a:endParaRPr lang="en-GB" sz="1400" dirty="0"/>
          </a:p>
        </p:txBody>
      </p:sp>
      <p:sp>
        <p:nvSpPr>
          <p:cNvPr id="24" name="TextBox 23">
            <a:extLst>
              <a:ext uri="{FF2B5EF4-FFF2-40B4-BE49-F238E27FC236}">
                <a16:creationId xmlns:a16="http://schemas.microsoft.com/office/drawing/2014/main" id="{7EAFBB53-B774-2E4C-A650-BFB071E65E03}"/>
              </a:ext>
            </a:extLst>
          </p:cNvPr>
          <p:cNvSpPr txBox="1"/>
          <p:nvPr/>
        </p:nvSpPr>
        <p:spPr>
          <a:xfrm>
            <a:off x="508346" y="5362102"/>
            <a:ext cx="1587038" cy="892552"/>
          </a:xfrm>
          <a:prstGeom prst="rect">
            <a:avLst/>
          </a:prstGeom>
          <a:noFill/>
        </p:spPr>
        <p:txBody>
          <a:bodyPr wrap="none" rtlCol="0">
            <a:spAutoFit/>
          </a:bodyPr>
          <a:lstStyle/>
          <a:p>
            <a:r>
              <a:rPr lang="en-GB" sz="2800" dirty="0"/>
              <a:t>CONVERT</a:t>
            </a:r>
          </a:p>
          <a:p>
            <a:r>
              <a:rPr lang="en-GB" sz="2400" dirty="0"/>
              <a:t>to text files</a:t>
            </a:r>
          </a:p>
        </p:txBody>
      </p:sp>
      <p:sp>
        <p:nvSpPr>
          <p:cNvPr id="25" name="Oval 24">
            <a:extLst>
              <a:ext uri="{FF2B5EF4-FFF2-40B4-BE49-F238E27FC236}">
                <a16:creationId xmlns:a16="http://schemas.microsoft.com/office/drawing/2014/main" id="{A8FFAB87-346A-FF41-B22F-F39F526D4A59}"/>
              </a:ext>
            </a:extLst>
          </p:cNvPr>
          <p:cNvSpPr/>
          <p:nvPr/>
        </p:nvSpPr>
        <p:spPr>
          <a:xfrm>
            <a:off x="8033137" y="4895592"/>
            <a:ext cx="371061" cy="371061"/>
          </a:xfrm>
          <a:prstGeom prst="ellipse">
            <a:avLst/>
          </a:prstGeom>
          <a:solidFill>
            <a:schemeClr val="bg1"/>
          </a:solidFill>
          <a:ln w="762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6" name="TextBox 25">
            <a:extLst>
              <a:ext uri="{FF2B5EF4-FFF2-40B4-BE49-F238E27FC236}">
                <a16:creationId xmlns:a16="http://schemas.microsoft.com/office/drawing/2014/main" id="{AC0C554F-DD5A-9F40-85C2-BF11FE468CA8}"/>
              </a:ext>
            </a:extLst>
          </p:cNvPr>
          <p:cNvSpPr txBox="1"/>
          <p:nvPr/>
        </p:nvSpPr>
        <p:spPr>
          <a:xfrm>
            <a:off x="7582568" y="5362102"/>
            <a:ext cx="2150832" cy="892552"/>
          </a:xfrm>
          <a:prstGeom prst="rect">
            <a:avLst/>
          </a:prstGeom>
          <a:noFill/>
        </p:spPr>
        <p:txBody>
          <a:bodyPr wrap="square" rtlCol="0">
            <a:spAutoFit/>
          </a:bodyPr>
          <a:lstStyle/>
          <a:p>
            <a:r>
              <a:rPr lang="en-GB" sz="2800" dirty="0"/>
              <a:t>REMOVE</a:t>
            </a:r>
          </a:p>
          <a:p>
            <a:r>
              <a:rPr lang="en-GB" sz="2400" dirty="0"/>
              <a:t>duplicates*</a:t>
            </a:r>
            <a:endParaRPr lang="en-GB" sz="1400" dirty="0"/>
          </a:p>
        </p:txBody>
      </p:sp>
      <p:sp>
        <p:nvSpPr>
          <p:cNvPr id="28" name="TextBox 27">
            <a:extLst>
              <a:ext uri="{FF2B5EF4-FFF2-40B4-BE49-F238E27FC236}">
                <a16:creationId xmlns:a16="http://schemas.microsoft.com/office/drawing/2014/main" id="{FD27FB56-56A8-6E49-9E7D-3187BA0DD544}"/>
              </a:ext>
            </a:extLst>
          </p:cNvPr>
          <p:cNvSpPr txBox="1"/>
          <p:nvPr/>
        </p:nvSpPr>
        <p:spPr>
          <a:xfrm>
            <a:off x="9569580" y="5362102"/>
            <a:ext cx="2303024" cy="892552"/>
          </a:xfrm>
          <a:prstGeom prst="rect">
            <a:avLst/>
          </a:prstGeom>
          <a:noFill/>
        </p:spPr>
        <p:txBody>
          <a:bodyPr wrap="square" rtlCol="0">
            <a:spAutoFit/>
          </a:bodyPr>
          <a:lstStyle/>
          <a:p>
            <a:r>
              <a:rPr lang="en-GB" sz="2800" dirty="0"/>
              <a:t>QUANTIFY</a:t>
            </a:r>
          </a:p>
          <a:p>
            <a:r>
              <a:rPr lang="en-GB" sz="2400" dirty="0"/>
              <a:t>reads per region</a:t>
            </a:r>
            <a:endParaRPr lang="en-GB" sz="1400" dirty="0"/>
          </a:p>
        </p:txBody>
      </p:sp>
      <p:cxnSp>
        <p:nvCxnSpPr>
          <p:cNvPr id="32" name="Straight Arrow Connector 31">
            <a:extLst>
              <a:ext uri="{FF2B5EF4-FFF2-40B4-BE49-F238E27FC236}">
                <a16:creationId xmlns:a16="http://schemas.microsoft.com/office/drawing/2014/main" id="{7039B4FD-0014-A941-A076-9C3A242085C6}"/>
              </a:ext>
            </a:extLst>
          </p:cNvPr>
          <p:cNvCxnSpPr/>
          <p:nvPr/>
        </p:nvCxnSpPr>
        <p:spPr>
          <a:xfrm>
            <a:off x="1325217" y="4085258"/>
            <a:ext cx="0" cy="546010"/>
          </a:xfrm>
          <a:prstGeom prst="straightConnector1">
            <a:avLst/>
          </a:prstGeom>
          <a:ln w="762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127C08C7-1D08-3C46-916B-B628AA53EE2F}"/>
              </a:ext>
            </a:extLst>
          </p:cNvPr>
          <p:cNvCxnSpPr>
            <a:cxnSpLocks/>
          </p:cNvCxnSpPr>
          <p:nvPr/>
        </p:nvCxnSpPr>
        <p:spPr>
          <a:xfrm flipV="1">
            <a:off x="10389763" y="4081888"/>
            <a:ext cx="0" cy="546010"/>
          </a:xfrm>
          <a:prstGeom prst="straightConnector1">
            <a:avLst/>
          </a:prstGeom>
          <a:ln w="762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CEAFDF60-B794-8349-98CD-0483FDE56465}"/>
              </a:ext>
            </a:extLst>
          </p:cNvPr>
          <p:cNvCxnSpPr>
            <a:cxnSpLocks/>
          </p:cNvCxnSpPr>
          <p:nvPr/>
        </p:nvCxnSpPr>
        <p:spPr>
          <a:xfrm flipV="1">
            <a:off x="3503365" y="4080696"/>
            <a:ext cx="0" cy="550572"/>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01DD15C8-48B0-324B-94CB-CB58807CA875}"/>
              </a:ext>
            </a:extLst>
          </p:cNvPr>
          <p:cNvCxnSpPr>
            <a:cxnSpLocks/>
          </p:cNvCxnSpPr>
          <p:nvPr/>
        </p:nvCxnSpPr>
        <p:spPr>
          <a:xfrm flipV="1">
            <a:off x="5836257" y="4080696"/>
            <a:ext cx="0" cy="550572"/>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336800B2-A39D-2C44-90F1-AE7BE4B0E49C}"/>
              </a:ext>
            </a:extLst>
          </p:cNvPr>
          <p:cNvCxnSpPr>
            <a:cxnSpLocks/>
          </p:cNvCxnSpPr>
          <p:nvPr/>
        </p:nvCxnSpPr>
        <p:spPr>
          <a:xfrm flipV="1">
            <a:off x="8199630" y="4080696"/>
            <a:ext cx="0" cy="550572"/>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C73B7D54-2E14-6848-87E4-D51A837DE8C2}"/>
              </a:ext>
            </a:extLst>
          </p:cNvPr>
          <p:cNvCxnSpPr>
            <a:cxnSpLocks/>
          </p:cNvCxnSpPr>
          <p:nvPr/>
        </p:nvCxnSpPr>
        <p:spPr>
          <a:xfrm flipV="1">
            <a:off x="6915970" y="2545332"/>
            <a:ext cx="0" cy="550572"/>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34D4207-AE46-E549-BFBE-3C733D69B517}"/>
              </a:ext>
            </a:extLst>
          </p:cNvPr>
          <p:cNvCxnSpPr>
            <a:cxnSpLocks/>
          </p:cNvCxnSpPr>
          <p:nvPr/>
        </p:nvCxnSpPr>
        <p:spPr>
          <a:xfrm>
            <a:off x="3554704" y="3133448"/>
            <a:ext cx="6821918" cy="1076"/>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F57D7482-108D-EC43-9EB4-EFB2AC54EDD6}"/>
              </a:ext>
            </a:extLst>
          </p:cNvPr>
          <p:cNvSpPr txBox="1"/>
          <p:nvPr/>
        </p:nvSpPr>
        <p:spPr>
          <a:xfrm>
            <a:off x="3135390" y="3466076"/>
            <a:ext cx="894540" cy="461665"/>
          </a:xfrm>
          <a:prstGeom prst="rect">
            <a:avLst/>
          </a:prstGeom>
          <a:noFill/>
        </p:spPr>
        <p:txBody>
          <a:bodyPr wrap="none" rtlCol="0">
            <a:spAutoFit/>
          </a:bodyPr>
          <a:lstStyle/>
          <a:p>
            <a:r>
              <a:rPr lang="da-DK" sz="2400" b="1" dirty="0">
                <a:solidFill>
                  <a:srgbClr val="C00000"/>
                </a:solidFill>
              </a:rPr>
              <a:t>.</a:t>
            </a:r>
            <a:r>
              <a:rPr lang="da-DK" sz="2400" b="1" dirty="0" err="1">
                <a:solidFill>
                  <a:srgbClr val="C00000"/>
                </a:solidFill>
              </a:rPr>
              <a:t>fastq</a:t>
            </a:r>
            <a:endParaRPr lang="da-DK" sz="2400" b="1" dirty="0">
              <a:solidFill>
                <a:srgbClr val="C00000"/>
              </a:solidFill>
            </a:endParaRPr>
          </a:p>
        </p:txBody>
      </p:sp>
      <p:sp>
        <p:nvSpPr>
          <p:cNvPr id="31" name="TextBox 30">
            <a:extLst>
              <a:ext uri="{FF2B5EF4-FFF2-40B4-BE49-F238E27FC236}">
                <a16:creationId xmlns:a16="http://schemas.microsoft.com/office/drawing/2014/main" id="{9283F1E9-CD29-124E-A942-5CCDB2D38FDD}"/>
              </a:ext>
            </a:extLst>
          </p:cNvPr>
          <p:cNvSpPr txBox="1"/>
          <p:nvPr/>
        </p:nvSpPr>
        <p:spPr>
          <a:xfrm>
            <a:off x="5151648" y="3435697"/>
            <a:ext cx="1703928" cy="461665"/>
          </a:xfrm>
          <a:prstGeom prst="rect">
            <a:avLst/>
          </a:prstGeom>
          <a:noFill/>
        </p:spPr>
        <p:txBody>
          <a:bodyPr wrap="none" rtlCol="0">
            <a:spAutoFit/>
          </a:bodyPr>
          <a:lstStyle/>
          <a:p>
            <a:r>
              <a:rPr lang="da-DK" sz="2400" b="1" dirty="0">
                <a:solidFill>
                  <a:srgbClr val="C00000"/>
                </a:solidFill>
              </a:rPr>
              <a:t>.SAM/.BAM</a:t>
            </a:r>
          </a:p>
        </p:txBody>
      </p:sp>
      <p:sp>
        <p:nvSpPr>
          <p:cNvPr id="34" name="TextBox 33">
            <a:extLst>
              <a:ext uri="{FF2B5EF4-FFF2-40B4-BE49-F238E27FC236}">
                <a16:creationId xmlns:a16="http://schemas.microsoft.com/office/drawing/2014/main" id="{9C58BC27-CE8C-B746-9B6C-B098CF5840DD}"/>
              </a:ext>
            </a:extLst>
          </p:cNvPr>
          <p:cNvSpPr txBox="1"/>
          <p:nvPr/>
        </p:nvSpPr>
        <p:spPr>
          <a:xfrm>
            <a:off x="7310435" y="3444758"/>
            <a:ext cx="1703928" cy="461665"/>
          </a:xfrm>
          <a:prstGeom prst="rect">
            <a:avLst/>
          </a:prstGeom>
          <a:noFill/>
        </p:spPr>
        <p:txBody>
          <a:bodyPr wrap="none" rtlCol="0">
            <a:spAutoFit/>
          </a:bodyPr>
          <a:lstStyle/>
          <a:p>
            <a:r>
              <a:rPr lang="da-DK" sz="2400" b="1" dirty="0">
                <a:solidFill>
                  <a:srgbClr val="C00000"/>
                </a:solidFill>
              </a:rPr>
              <a:t>.SAM/.BAM</a:t>
            </a:r>
          </a:p>
        </p:txBody>
      </p:sp>
      <p:pic>
        <p:nvPicPr>
          <p:cNvPr id="35" name="Picture 34">
            <a:extLst>
              <a:ext uri="{FF2B5EF4-FFF2-40B4-BE49-F238E27FC236}">
                <a16:creationId xmlns:a16="http://schemas.microsoft.com/office/drawing/2014/main" id="{26F52076-CA22-9948-8092-DEAB3F5AC45F}"/>
              </a:ext>
            </a:extLst>
          </p:cNvPr>
          <p:cNvPicPr>
            <a:picLocks noChangeAspect="1"/>
          </p:cNvPicPr>
          <p:nvPr/>
        </p:nvPicPr>
        <p:blipFill>
          <a:blip r:embed="rId4"/>
          <a:stretch>
            <a:fillRect/>
          </a:stretch>
        </p:blipFill>
        <p:spPr>
          <a:xfrm>
            <a:off x="5412839" y="905168"/>
            <a:ext cx="2993544" cy="1616384"/>
          </a:xfrm>
          <a:prstGeom prst="rect">
            <a:avLst/>
          </a:prstGeom>
        </p:spPr>
      </p:pic>
      <p:sp>
        <p:nvSpPr>
          <p:cNvPr id="36" name="TextBox 35">
            <a:extLst>
              <a:ext uri="{FF2B5EF4-FFF2-40B4-BE49-F238E27FC236}">
                <a16:creationId xmlns:a16="http://schemas.microsoft.com/office/drawing/2014/main" id="{69716EB8-3D23-714C-97E1-70A9AD01548B}"/>
              </a:ext>
            </a:extLst>
          </p:cNvPr>
          <p:cNvSpPr txBox="1"/>
          <p:nvPr/>
        </p:nvSpPr>
        <p:spPr>
          <a:xfrm>
            <a:off x="4029930" y="389023"/>
            <a:ext cx="4985275" cy="461665"/>
          </a:xfrm>
          <a:prstGeom prst="rect">
            <a:avLst/>
          </a:prstGeom>
          <a:noFill/>
        </p:spPr>
        <p:txBody>
          <a:bodyPr wrap="none" rtlCol="0">
            <a:spAutoFit/>
          </a:bodyPr>
          <a:lstStyle/>
          <a:p>
            <a:r>
              <a:rPr lang="en-GB" sz="2400" b="1" dirty="0"/>
              <a:t>Quality control check: </a:t>
            </a:r>
            <a:r>
              <a:rPr lang="en-GB" sz="2400" b="1" dirty="0" err="1"/>
              <a:t>MultiQC</a:t>
            </a:r>
            <a:r>
              <a:rPr lang="en-GB" sz="2400" b="1" dirty="0"/>
              <a:t> report</a:t>
            </a:r>
          </a:p>
        </p:txBody>
      </p:sp>
      <p:cxnSp>
        <p:nvCxnSpPr>
          <p:cNvPr id="38" name="Straight Arrow Connector 37">
            <a:extLst>
              <a:ext uri="{FF2B5EF4-FFF2-40B4-BE49-F238E27FC236}">
                <a16:creationId xmlns:a16="http://schemas.microsoft.com/office/drawing/2014/main" id="{5894616E-02C3-9A43-B5D6-33FCE0E51D77}"/>
              </a:ext>
            </a:extLst>
          </p:cNvPr>
          <p:cNvCxnSpPr>
            <a:cxnSpLocks/>
          </p:cNvCxnSpPr>
          <p:nvPr/>
        </p:nvCxnSpPr>
        <p:spPr>
          <a:xfrm flipV="1">
            <a:off x="3554704" y="3122187"/>
            <a:ext cx="0" cy="323406"/>
          </a:xfrm>
          <a:prstGeom prst="straightConnector1">
            <a:avLst/>
          </a:prstGeom>
          <a:ln w="76200">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D1F6D384-9AED-B443-B8AA-5ABF5F021028}"/>
              </a:ext>
            </a:extLst>
          </p:cNvPr>
          <p:cNvCxnSpPr>
            <a:cxnSpLocks/>
          </p:cNvCxnSpPr>
          <p:nvPr/>
        </p:nvCxnSpPr>
        <p:spPr>
          <a:xfrm flipV="1">
            <a:off x="5817497" y="3097607"/>
            <a:ext cx="0" cy="323406"/>
          </a:xfrm>
          <a:prstGeom prst="straightConnector1">
            <a:avLst/>
          </a:prstGeom>
          <a:ln w="76200">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BDFD77CA-0D63-214C-8BB3-13215A663665}"/>
              </a:ext>
            </a:extLst>
          </p:cNvPr>
          <p:cNvCxnSpPr>
            <a:cxnSpLocks/>
          </p:cNvCxnSpPr>
          <p:nvPr/>
        </p:nvCxnSpPr>
        <p:spPr>
          <a:xfrm flipV="1">
            <a:off x="8202693" y="3109724"/>
            <a:ext cx="0" cy="273437"/>
          </a:xfrm>
          <a:prstGeom prst="straightConnector1">
            <a:avLst/>
          </a:prstGeom>
          <a:ln w="76200">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E1F0D2EB-406E-6147-8D1D-CCA45E9DC1D8}"/>
              </a:ext>
            </a:extLst>
          </p:cNvPr>
          <p:cNvSpPr/>
          <p:nvPr/>
        </p:nvSpPr>
        <p:spPr>
          <a:xfrm>
            <a:off x="315310" y="1736035"/>
            <a:ext cx="2128345" cy="3040917"/>
          </a:xfrm>
          <a:prstGeom prst="rect">
            <a:avLst/>
          </a:prstGeom>
          <a:solidFill>
            <a:srgbClr val="FFFFFF">
              <a:alpha val="8039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44" name="TextBox 43">
            <a:extLst>
              <a:ext uri="{FF2B5EF4-FFF2-40B4-BE49-F238E27FC236}">
                <a16:creationId xmlns:a16="http://schemas.microsoft.com/office/drawing/2014/main" id="{EC4149B4-58B0-5D4E-BAF2-3C70F0C22108}"/>
              </a:ext>
            </a:extLst>
          </p:cNvPr>
          <p:cNvSpPr txBox="1"/>
          <p:nvPr/>
        </p:nvSpPr>
        <p:spPr>
          <a:xfrm>
            <a:off x="9996268" y="3411888"/>
            <a:ext cx="631391" cy="461665"/>
          </a:xfrm>
          <a:prstGeom prst="rect">
            <a:avLst/>
          </a:prstGeom>
          <a:noFill/>
        </p:spPr>
        <p:txBody>
          <a:bodyPr wrap="none" lIns="91440" tIns="45720" rIns="91440" bIns="45720" rtlCol="0" anchor="t">
            <a:spAutoFit/>
          </a:bodyPr>
          <a:lstStyle/>
          <a:p>
            <a:r>
              <a:rPr lang="da-DK" sz="2400" b="1" dirty="0">
                <a:solidFill>
                  <a:srgbClr val="C00000"/>
                </a:solidFill>
              </a:rPr>
              <a:t>.</a:t>
            </a:r>
            <a:r>
              <a:rPr lang="da-DK" sz="2400" b="1" dirty="0" err="1">
                <a:solidFill>
                  <a:srgbClr val="C00000"/>
                </a:solidFill>
              </a:rPr>
              <a:t>tsv</a:t>
            </a:r>
            <a:endParaRPr lang="da-DK" sz="2400" b="1" dirty="0">
              <a:solidFill>
                <a:srgbClr val="C00000"/>
              </a:solidFill>
              <a:cs typeface="Calibri"/>
            </a:endParaRPr>
          </a:p>
        </p:txBody>
      </p:sp>
      <p:sp>
        <p:nvSpPr>
          <p:cNvPr id="3" name="Rounded Rectangle 4">
            <a:extLst>
              <a:ext uri="{FF2B5EF4-FFF2-40B4-BE49-F238E27FC236}">
                <a16:creationId xmlns:a16="http://schemas.microsoft.com/office/drawing/2014/main" id="{D5FFB991-0211-B7F2-A652-3B2FAB49B3BB}"/>
              </a:ext>
            </a:extLst>
          </p:cNvPr>
          <p:cNvSpPr/>
          <p:nvPr/>
        </p:nvSpPr>
        <p:spPr>
          <a:xfrm>
            <a:off x="312314" y="252101"/>
            <a:ext cx="3468754" cy="1570374"/>
          </a:xfrm>
          <a:prstGeom prst="round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4400" b="1" dirty="0"/>
              <a:t>Workflow </a:t>
            </a:r>
            <a:endParaRPr lang="en-US"/>
          </a:p>
          <a:p>
            <a:pPr algn="ctr"/>
            <a:r>
              <a:rPr lang="en-GB" sz="4400" b="1" dirty="0"/>
              <a:t>overview</a:t>
            </a:r>
            <a:endParaRPr lang="en-GB" dirty="0"/>
          </a:p>
        </p:txBody>
      </p:sp>
      <p:cxnSp>
        <p:nvCxnSpPr>
          <p:cNvPr id="2" name="Straight Arrow Connector 1">
            <a:extLst>
              <a:ext uri="{FF2B5EF4-FFF2-40B4-BE49-F238E27FC236}">
                <a16:creationId xmlns:a16="http://schemas.microsoft.com/office/drawing/2014/main" id="{18658924-89EE-287D-2CF6-43A4CEB4E057}"/>
              </a:ext>
            </a:extLst>
          </p:cNvPr>
          <p:cNvCxnSpPr>
            <a:cxnSpLocks/>
          </p:cNvCxnSpPr>
          <p:nvPr/>
        </p:nvCxnSpPr>
        <p:spPr>
          <a:xfrm flipV="1">
            <a:off x="10399771" y="4069963"/>
            <a:ext cx="0" cy="550572"/>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C7B97A72-3697-3AC7-1862-C44F363514A2}"/>
              </a:ext>
            </a:extLst>
          </p:cNvPr>
          <p:cNvCxnSpPr>
            <a:cxnSpLocks/>
          </p:cNvCxnSpPr>
          <p:nvPr/>
        </p:nvCxnSpPr>
        <p:spPr>
          <a:xfrm flipV="1">
            <a:off x="10330977" y="3105377"/>
            <a:ext cx="0" cy="323406"/>
          </a:xfrm>
          <a:prstGeom prst="straightConnector1">
            <a:avLst/>
          </a:prstGeom>
          <a:ln w="76200">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022572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E05F4CC-C7C5-E04B-A63C-A7AF71462159}"/>
              </a:ext>
            </a:extLst>
          </p:cNvPr>
          <p:cNvPicPr>
            <a:picLocks noChangeAspect="1"/>
          </p:cNvPicPr>
          <p:nvPr/>
        </p:nvPicPr>
        <p:blipFill>
          <a:blip r:embed="rId3"/>
          <a:stretch>
            <a:fillRect/>
          </a:stretch>
        </p:blipFill>
        <p:spPr>
          <a:xfrm>
            <a:off x="6223111" y="3897162"/>
            <a:ext cx="4974468" cy="2685998"/>
          </a:xfrm>
          <a:prstGeom prst="rect">
            <a:avLst/>
          </a:prstGeom>
        </p:spPr>
      </p:pic>
      <p:pic>
        <p:nvPicPr>
          <p:cNvPr id="6" name="Picture 5">
            <a:extLst>
              <a:ext uri="{FF2B5EF4-FFF2-40B4-BE49-F238E27FC236}">
                <a16:creationId xmlns:a16="http://schemas.microsoft.com/office/drawing/2014/main" id="{3B1C02D3-FBAB-DA40-9911-CE45FB132319}"/>
              </a:ext>
            </a:extLst>
          </p:cNvPr>
          <p:cNvPicPr>
            <a:picLocks noChangeAspect="1"/>
          </p:cNvPicPr>
          <p:nvPr/>
        </p:nvPicPr>
        <p:blipFill>
          <a:blip r:embed="rId4"/>
          <a:stretch>
            <a:fillRect/>
          </a:stretch>
        </p:blipFill>
        <p:spPr>
          <a:xfrm>
            <a:off x="5122608" y="1514504"/>
            <a:ext cx="6489290" cy="2382658"/>
          </a:xfrm>
          <a:prstGeom prst="rect">
            <a:avLst/>
          </a:prstGeom>
        </p:spPr>
      </p:pic>
      <p:pic>
        <p:nvPicPr>
          <p:cNvPr id="7" name="Picture 6">
            <a:extLst>
              <a:ext uri="{FF2B5EF4-FFF2-40B4-BE49-F238E27FC236}">
                <a16:creationId xmlns:a16="http://schemas.microsoft.com/office/drawing/2014/main" id="{28879FE4-7C57-5D48-9778-D2602D81062F}"/>
              </a:ext>
            </a:extLst>
          </p:cNvPr>
          <p:cNvPicPr>
            <a:picLocks noChangeAspect="1"/>
          </p:cNvPicPr>
          <p:nvPr/>
        </p:nvPicPr>
        <p:blipFill>
          <a:blip r:embed="rId5"/>
          <a:stretch>
            <a:fillRect/>
          </a:stretch>
        </p:blipFill>
        <p:spPr>
          <a:xfrm>
            <a:off x="923430" y="4035476"/>
            <a:ext cx="4199178" cy="2733623"/>
          </a:xfrm>
          <a:prstGeom prst="rect">
            <a:avLst/>
          </a:prstGeom>
        </p:spPr>
      </p:pic>
      <p:sp>
        <p:nvSpPr>
          <p:cNvPr id="8" name="Rounded Rectangle 7">
            <a:extLst>
              <a:ext uri="{FF2B5EF4-FFF2-40B4-BE49-F238E27FC236}">
                <a16:creationId xmlns:a16="http://schemas.microsoft.com/office/drawing/2014/main" id="{B507C51A-E2AD-2446-81BC-613B24A01EF5}"/>
              </a:ext>
            </a:extLst>
          </p:cNvPr>
          <p:cNvSpPr/>
          <p:nvPr/>
        </p:nvSpPr>
        <p:spPr>
          <a:xfrm>
            <a:off x="838200" y="440778"/>
            <a:ext cx="4018808" cy="861076"/>
          </a:xfrm>
          <a:prstGeom prst="round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4400" b="1" dirty="0" err="1"/>
              <a:t>MultiQC</a:t>
            </a:r>
            <a:r>
              <a:rPr lang="en-GB" sz="4400" b="1" dirty="0"/>
              <a:t> reports</a:t>
            </a:r>
          </a:p>
        </p:txBody>
      </p:sp>
      <p:sp>
        <p:nvSpPr>
          <p:cNvPr id="2" name="TextBox 1">
            <a:extLst>
              <a:ext uri="{FF2B5EF4-FFF2-40B4-BE49-F238E27FC236}">
                <a16:creationId xmlns:a16="http://schemas.microsoft.com/office/drawing/2014/main" id="{42ACC81C-0596-534C-8EAE-0DB6A5D7C074}"/>
              </a:ext>
            </a:extLst>
          </p:cNvPr>
          <p:cNvSpPr txBox="1"/>
          <p:nvPr/>
        </p:nvSpPr>
        <p:spPr>
          <a:xfrm>
            <a:off x="691316" y="1514503"/>
            <a:ext cx="4165692" cy="2308324"/>
          </a:xfrm>
          <a:prstGeom prst="rect">
            <a:avLst/>
          </a:prstGeom>
          <a:noFill/>
        </p:spPr>
        <p:txBody>
          <a:bodyPr wrap="none" rtlCol="0">
            <a:spAutoFit/>
          </a:bodyPr>
          <a:lstStyle/>
          <a:p>
            <a:r>
              <a:rPr lang="en-GB" sz="2400" dirty="0"/>
              <a:t>Summarises all kinds of reports:</a:t>
            </a:r>
          </a:p>
          <a:p>
            <a:pPr marL="742950" lvl="1" indent="-285750">
              <a:buFont typeface="Arial" panose="020B0604020202020204" pitchFamily="34" charset="0"/>
              <a:buChar char="•"/>
            </a:pPr>
            <a:r>
              <a:rPr lang="en-GB" sz="2400" dirty="0" err="1"/>
              <a:t>FastQC</a:t>
            </a:r>
            <a:endParaRPr lang="en-GB" sz="2400" dirty="0"/>
          </a:p>
          <a:p>
            <a:pPr marL="742950" lvl="1" indent="-285750">
              <a:buFont typeface="Arial" panose="020B0604020202020204" pitchFamily="34" charset="0"/>
              <a:buChar char="•"/>
            </a:pPr>
            <a:r>
              <a:rPr lang="en-GB" sz="2400" dirty="0"/>
              <a:t>Trimming</a:t>
            </a:r>
          </a:p>
          <a:p>
            <a:pPr marL="742950" lvl="1" indent="-285750">
              <a:buFont typeface="Arial" panose="020B0604020202020204" pitchFamily="34" charset="0"/>
              <a:buChar char="•"/>
            </a:pPr>
            <a:r>
              <a:rPr lang="en-GB" sz="2400" dirty="0"/>
              <a:t>Alignment</a:t>
            </a:r>
          </a:p>
          <a:p>
            <a:pPr marL="742950" lvl="1" indent="-285750">
              <a:buFont typeface="Arial" panose="020B0604020202020204" pitchFamily="34" charset="0"/>
              <a:buChar char="•"/>
            </a:pPr>
            <a:r>
              <a:rPr lang="en-GB" sz="2400" dirty="0"/>
              <a:t>Feature counts</a:t>
            </a:r>
          </a:p>
          <a:p>
            <a:pPr marL="742950" lvl="1" indent="-285750">
              <a:buFont typeface="Arial" panose="020B0604020202020204" pitchFamily="34" charset="0"/>
              <a:buChar char="•"/>
            </a:pPr>
            <a:r>
              <a:rPr lang="en-GB" sz="2400" dirty="0"/>
              <a:t>Differential Expression</a:t>
            </a:r>
          </a:p>
        </p:txBody>
      </p:sp>
      <p:sp>
        <p:nvSpPr>
          <p:cNvPr id="5" name="Slide Number Placeholder 2">
            <a:extLst>
              <a:ext uri="{FF2B5EF4-FFF2-40B4-BE49-F238E27FC236}">
                <a16:creationId xmlns:a16="http://schemas.microsoft.com/office/drawing/2014/main" id="{51B72AAB-48C9-AB5E-B8A0-B318B1D74C0B}"/>
              </a:ext>
            </a:extLst>
          </p:cNvPr>
          <p:cNvSpPr>
            <a:spLocks noGrp="1"/>
          </p:cNvSpPr>
          <p:nvPr>
            <p:ph type="sldNum" sz="quarter" idx="12"/>
          </p:nvPr>
        </p:nvSpPr>
        <p:spPr>
          <a:xfrm>
            <a:off x="9297081" y="6414216"/>
            <a:ext cx="2743200" cy="365125"/>
          </a:xfrm>
        </p:spPr>
        <p:txBody>
          <a:bodyPr/>
          <a:lstStyle/>
          <a:p>
            <a:fld id="{FE1C72F9-1132-3C4A-93C5-CF217ED18781}" type="slidenum">
              <a:rPr lang="en-GB" smtClean="0"/>
              <a:t>35</a:t>
            </a:fld>
            <a:endParaRPr lang="en-GB" dirty="0"/>
          </a:p>
        </p:txBody>
      </p:sp>
    </p:spTree>
    <p:extLst>
      <p:ext uri="{BB962C8B-B14F-4D97-AF65-F5344CB8AC3E}">
        <p14:creationId xmlns:p14="http://schemas.microsoft.com/office/powerpoint/2010/main" val="415086253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34E82FC-77EA-7F44-8847-73E5944C147C}"/>
              </a:ext>
            </a:extLst>
          </p:cNvPr>
          <p:cNvSpPr>
            <a:spLocks noGrp="1"/>
          </p:cNvSpPr>
          <p:nvPr>
            <p:ph idx="1"/>
          </p:nvPr>
        </p:nvSpPr>
        <p:spPr>
          <a:xfrm>
            <a:off x="592393" y="1549196"/>
            <a:ext cx="5911850" cy="4260500"/>
          </a:xfrm>
        </p:spPr>
        <p:txBody>
          <a:bodyPr>
            <a:noAutofit/>
          </a:bodyPr>
          <a:lstStyle/>
          <a:p>
            <a:pPr marL="0" indent="0">
              <a:buNone/>
            </a:pPr>
            <a:r>
              <a:rPr lang="en-GB" sz="2200" dirty="0"/>
              <a:t>Alignment and quantification in one step</a:t>
            </a:r>
          </a:p>
          <a:p>
            <a:pPr marL="0" indent="0">
              <a:buNone/>
            </a:pPr>
            <a:r>
              <a:rPr lang="en-GB" sz="2200" dirty="0">
                <a:sym typeface="Wingdings" pitchFamily="2" charset="2"/>
              </a:rPr>
              <a:t>4 x faster than the </a:t>
            </a:r>
            <a:r>
              <a:rPr lang="en-GB" sz="2200" b="1" dirty="0">
                <a:sym typeface="Wingdings" pitchFamily="2" charset="2"/>
              </a:rPr>
              <a:t>fastest</a:t>
            </a:r>
            <a:r>
              <a:rPr lang="en-GB" sz="2200" dirty="0">
                <a:sym typeface="Wingdings" pitchFamily="2" charset="2"/>
              </a:rPr>
              <a:t> regular alignment tools</a:t>
            </a:r>
          </a:p>
          <a:p>
            <a:pPr marL="0" indent="0">
              <a:buNone/>
            </a:pPr>
            <a:r>
              <a:rPr lang="en-GB" sz="2200" dirty="0">
                <a:sym typeface="Wingdings" pitchFamily="2" charset="2"/>
              </a:rPr>
              <a:t>Memory usage ~ 10 x lower</a:t>
            </a:r>
          </a:p>
          <a:p>
            <a:pPr marL="0" indent="0">
              <a:buNone/>
            </a:pPr>
            <a:endParaRPr lang="en-GB" sz="2200" dirty="0">
              <a:sym typeface="Wingdings" pitchFamily="2" charset="2"/>
            </a:endParaRPr>
          </a:p>
          <a:p>
            <a:pPr marL="0" indent="0">
              <a:buNone/>
            </a:pPr>
            <a:r>
              <a:rPr lang="en-GB" sz="2200" dirty="0">
                <a:sym typeface="Wingdings" pitchFamily="2" charset="2"/>
              </a:rPr>
              <a:t>Easy to use! Download their data and calculate your count matrices</a:t>
            </a:r>
          </a:p>
          <a:p>
            <a:pPr marL="0" indent="0">
              <a:buNone/>
            </a:pPr>
            <a:endParaRPr lang="en-GB" sz="2200" dirty="0">
              <a:sym typeface="Wingdings" pitchFamily="2" charset="2"/>
            </a:endParaRPr>
          </a:p>
          <a:p>
            <a:pPr marL="0" indent="0">
              <a:buNone/>
            </a:pPr>
            <a:r>
              <a:rPr lang="en-GB" sz="2200" dirty="0">
                <a:sym typeface="Wingdings" pitchFamily="2" charset="2"/>
              </a:rPr>
              <a:t>Precomputed indexes for several species:</a:t>
            </a:r>
          </a:p>
          <a:p>
            <a:pPr lvl="1"/>
            <a:r>
              <a:rPr lang="en-GB" sz="2200" dirty="0">
                <a:sym typeface="Wingdings" pitchFamily="2" charset="2"/>
              </a:rPr>
              <a:t>Human</a:t>
            </a:r>
          </a:p>
          <a:p>
            <a:pPr lvl="1"/>
            <a:r>
              <a:rPr lang="en-GB" sz="2200" dirty="0">
                <a:sym typeface="Wingdings" pitchFamily="2" charset="2"/>
              </a:rPr>
              <a:t>Mouse</a:t>
            </a:r>
          </a:p>
        </p:txBody>
      </p:sp>
      <p:pic>
        <p:nvPicPr>
          <p:cNvPr id="6" name="Picture 5">
            <a:extLst>
              <a:ext uri="{FF2B5EF4-FFF2-40B4-BE49-F238E27FC236}">
                <a16:creationId xmlns:a16="http://schemas.microsoft.com/office/drawing/2014/main" id="{5DD47927-8D21-D345-BAC1-6503B3A71857}"/>
              </a:ext>
            </a:extLst>
          </p:cNvPr>
          <p:cNvPicPr>
            <a:picLocks noChangeAspect="1"/>
          </p:cNvPicPr>
          <p:nvPr/>
        </p:nvPicPr>
        <p:blipFill>
          <a:blip r:embed="rId3"/>
          <a:stretch>
            <a:fillRect/>
          </a:stretch>
        </p:blipFill>
        <p:spPr>
          <a:xfrm>
            <a:off x="6750050" y="1439336"/>
            <a:ext cx="4464610" cy="5099576"/>
          </a:xfrm>
          <a:prstGeom prst="rect">
            <a:avLst/>
          </a:prstGeom>
        </p:spPr>
      </p:pic>
      <p:sp>
        <p:nvSpPr>
          <p:cNvPr id="7" name="Rounded Rectangle 6">
            <a:extLst>
              <a:ext uri="{FF2B5EF4-FFF2-40B4-BE49-F238E27FC236}">
                <a16:creationId xmlns:a16="http://schemas.microsoft.com/office/drawing/2014/main" id="{3A183F7E-4B26-8844-BB00-8FE8B264FC48}"/>
              </a:ext>
            </a:extLst>
          </p:cNvPr>
          <p:cNvSpPr/>
          <p:nvPr/>
        </p:nvSpPr>
        <p:spPr>
          <a:xfrm>
            <a:off x="1842967" y="303993"/>
            <a:ext cx="8506065" cy="736330"/>
          </a:xfrm>
          <a:prstGeom prst="round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GB" sz="4400" b="1" dirty="0"/>
          </a:p>
          <a:p>
            <a:r>
              <a:rPr lang="en-GB" sz="4400" b="1" dirty="0"/>
              <a:t> Pseudoalignment &amp; Quantification</a:t>
            </a:r>
            <a:br>
              <a:rPr lang="en-GB" sz="4400" b="1" dirty="0"/>
            </a:br>
            <a:endParaRPr lang="en-GB" sz="4400" b="1" dirty="0"/>
          </a:p>
        </p:txBody>
      </p:sp>
      <p:sp>
        <p:nvSpPr>
          <p:cNvPr id="2" name="TextBox 1">
            <a:extLst>
              <a:ext uri="{FF2B5EF4-FFF2-40B4-BE49-F238E27FC236}">
                <a16:creationId xmlns:a16="http://schemas.microsoft.com/office/drawing/2014/main" id="{92D7CEE4-2646-6A8E-8DF0-7B0E63540FD1}"/>
              </a:ext>
            </a:extLst>
          </p:cNvPr>
          <p:cNvSpPr txBox="1"/>
          <p:nvPr/>
        </p:nvSpPr>
        <p:spPr>
          <a:xfrm>
            <a:off x="5225770" y="5353678"/>
            <a:ext cx="1112805" cy="1200329"/>
          </a:xfrm>
          <a:prstGeom prst="rect">
            <a:avLst/>
          </a:prstGeom>
          <a:noFill/>
          <a:ln w="19050">
            <a:solidFill>
              <a:schemeClr val="tx1"/>
            </a:solidFill>
          </a:ln>
        </p:spPr>
        <p:txBody>
          <a:bodyPr wrap="none" rtlCol="0">
            <a:spAutoFit/>
          </a:bodyPr>
          <a:lstStyle/>
          <a:p>
            <a:pPr algn="ctr"/>
            <a:r>
              <a:rPr lang="en-GB" sz="2400" b="1" u="sng" dirty="0"/>
              <a:t>Tools:</a:t>
            </a:r>
          </a:p>
          <a:p>
            <a:pPr algn="ctr"/>
            <a:r>
              <a:rPr lang="en-GB" sz="2400" dirty="0"/>
              <a:t>Salmon</a:t>
            </a:r>
          </a:p>
          <a:p>
            <a:pPr algn="ctr"/>
            <a:r>
              <a:rPr lang="en-GB" sz="2400" dirty="0" err="1"/>
              <a:t>Kallisto</a:t>
            </a:r>
            <a:endParaRPr lang="en-GB" sz="2400" dirty="0"/>
          </a:p>
        </p:txBody>
      </p:sp>
      <p:sp>
        <p:nvSpPr>
          <p:cNvPr id="5" name="Slide Number Placeholder 2">
            <a:extLst>
              <a:ext uri="{FF2B5EF4-FFF2-40B4-BE49-F238E27FC236}">
                <a16:creationId xmlns:a16="http://schemas.microsoft.com/office/drawing/2014/main" id="{DC3E9AF7-F3FA-5EF0-94EB-A1BC9B90089B}"/>
              </a:ext>
            </a:extLst>
          </p:cNvPr>
          <p:cNvSpPr>
            <a:spLocks noGrp="1"/>
          </p:cNvSpPr>
          <p:nvPr>
            <p:ph type="sldNum" sz="quarter" idx="12"/>
          </p:nvPr>
        </p:nvSpPr>
        <p:spPr>
          <a:xfrm>
            <a:off x="9297081" y="6414216"/>
            <a:ext cx="2743200" cy="365125"/>
          </a:xfrm>
        </p:spPr>
        <p:txBody>
          <a:bodyPr/>
          <a:lstStyle/>
          <a:p>
            <a:fld id="{FE1C72F9-1132-3C4A-93C5-CF217ED18781}" type="slidenum">
              <a:rPr lang="en-GB" smtClean="0"/>
              <a:t>36</a:t>
            </a:fld>
            <a:endParaRPr lang="en-GB" dirty="0"/>
          </a:p>
        </p:txBody>
      </p:sp>
      <p:sp>
        <p:nvSpPr>
          <p:cNvPr id="8" name="TextBox 7">
            <a:extLst>
              <a:ext uri="{FF2B5EF4-FFF2-40B4-BE49-F238E27FC236}">
                <a16:creationId xmlns:a16="http://schemas.microsoft.com/office/drawing/2014/main" id="{46AF00A0-D685-2566-E1EE-DC07CDFEF3E5}"/>
              </a:ext>
            </a:extLst>
          </p:cNvPr>
          <p:cNvSpPr txBox="1"/>
          <p:nvPr/>
        </p:nvSpPr>
        <p:spPr>
          <a:xfrm>
            <a:off x="592393" y="5992574"/>
            <a:ext cx="4476552" cy="646331"/>
          </a:xfrm>
          <a:prstGeom prst="rect">
            <a:avLst/>
          </a:prstGeom>
          <a:noFill/>
        </p:spPr>
        <p:txBody>
          <a:bodyPr wrap="square">
            <a:spAutoFit/>
          </a:bodyPr>
          <a:lstStyle/>
          <a:p>
            <a:r>
              <a:rPr lang="en-GB" sz="1200" dirty="0"/>
              <a:t>Bray, Nicolas L., et al. "Near-optimal probabilistic RNA-</a:t>
            </a:r>
            <a:r>
              <a:rPr lang="en-GB" sz="1200" dirty="0" err="1"/>
              <a:t>seq</a:t>
            </a:r>
            <a:r>
              <a:rPr lang="en-GB" sz="1200" dirty="0"/>
              <a:t> quantification." </a:t>
            </a:r>
            <a:r>
              <a:rPr lang="en-GB" sz="1200" i="1" dirty="0"/>
              <a:t>Nature biotechnology</a:t>
            </a:r>
            <a:r>
              <a:rPr lang="en-GB" sz="1200" dirty="0"/>
              <a:t> 34.5 (2016): 525-527.</a:t>
            </a:r>
          </a:p>
          <a:p>
            <a:endParaRPr lang="en-GB" sz="1200" dirty="0"/>
          </a:p>
        </p:txBody>
      </p:sp>
    </p:spTree>
    <p:extLst>
      <p:ext uri="{BB962C8B-B14F-4D97-AF65-F5344CB8AC3E}">
        <p14:creationId xmlns:p14="http://schemas.microsoft.com/office/powerpoint/2010/main" val="4173595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8" end="8"/>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811A72-AD1F-6088-2079-EC9D35DF31B6}"/>
              </a:ext>
            </a:extLst>
          </p:cNvPr>
          <p:cNvSpPr>
            <a:spLocks noGrp="1"/>
          </p:cNvSpPr>
          <p:nvPr>
            <p:ph type="title"/>
          </p:nvPr>
        </p:nvSpPr>
        <p:spPr/>
        <p:txBody>
          <a:bodyPr/>
          <a:lstStyle/>
          <a:p>
            <a:r>
              <a:rPr lang="en-US" dirty="0">
                <a:cs typeface="Calibri Light"/>
              </a:rPr>
              <a:t>More on this if someone has time to look into it</a:t>
            </a:r>
            <a:endParaRPr lang="en-US" dirty="0"/>
          </a:p>
        </p:txBody>
      </p:sp>
      <p:sp>
        <p:nvSpPr>
          <p:cNvPr id="3" name="Content Placeholder 2">
            <a:extLst>
              <a:ext uri="{FF2B5EF4-FFF2-40B4-BE49-F238E27FC236}">
                <a16:creationId xmlns:a16="http://schemas.microsoft.com/office/drawing/2014/main" id="{73E0F1C6-86EF-D301-32F7-CA69E37D6B3E}"/>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82AEE3D6-04C2-0237-6251-A0E6D8F30F78}"/>
              </a:ext>
            </a:extLst>
          </p:cNvPr>
          <p:cNvSpPr>
            <a:spLocks noGrp="1"/>
          </p:cNvSpPr>
          <p:nvPr>
            <p:ph type="sldNum" sz="quarter" idx="12"/>
          </p:nvPr>
        </p:nvSpPr>
        <p:spPr/>
        <p:txBody>
          <a:bodyPr/>
          <a:lstStyle/>
          <a:p>
            <a:fld id="{488F6B55-2FBF-E645-B561-8271EEC5CE3D}" type="slidenum">
              <a:rPr lang="en-GB" smtClean="0"/>
              <a:t>37</a:t>
            </a:fld>
            <a:endParaRPr lang="en-GB"/>
          </a:p>
        </p:txBody>
      </p:sp>
    </p:spTree>
    <p:extLst>
      <p:ext uri="{BB962C8B-B14F-4D97-AF65-F5344CB8AC3E}">
        <p14:creationId xmlns:p14="http://schemas.microsoft.com/office/powerpoint/2010/main" val="425023398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F54DCE45-55C9-F944-9808-29EFCA20C5C4}"/>
              </a:ext>
            </a:extLst>
          </p:cNvPr>
          <p:cNvGrpSpPr/>
          <p:nvPr/>
        </p:nvGrpSpPr>
        <p:grpSpPr>
          <a:xfrm>
            <a:off x="2173461" y="2550888"/>
            <a:ext cx="814043" cy="493661"/>
            <a:chOff x="1888176" y="2046153"/>
            <a:chExt cx="814043" cy="493661"/>
          </a:xfrm>
        </p:grpSpPr>
        <p:sp>
          <p:nvSpPr>
            <p:cNvPr id="29" name="Rounded Rectangle 28">
              <a:extLst>
                <a:ext uri="{FF2B5EF4-FFF2-40B4-BE49-F238E27FC236}">
                  <a16:creationId xmlns:a16="http://schemas.microsoft.com/office/drawing/2014/main" id="{7C2B17D2-C1F9-8444-8DC5-B59E26D2DF4D}"/>
                </a:ext>
              </a:extLst>
            </p:cNvPr>
            <p:cNvSpPr/>
            <p:nvPr/>
          </p:nvSpPr>
          <p:spPr>
            <a:xfrm>
              <a:off x="2309344" y="2441177"/>
              <a:ext cx="365760" cy="45720"/>
            </a:xfrm>
            <a:prstGeom prst="roundRect">
              <a:avLst/>
            </a:prstGeom>
            <a:solidFill>
              <a:schemeClr val="accent1"/>
            </a:solidFill>
            <a:ln w="127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0" name="Rounded Rectangle 29">
              <a:extLst>
                <a:ext uri="{FF2B5EF4-FFF2-40B4-BE49-F238E27FC236}">
                  <a16:creationId xmlns:a16="http://schemas.microsoft.com/office/drawing/2014/main" id="{FB49703B-9D6D-6147-9030-443BB683FBD7}"/>
                </a:ext>
              </a:extLst>
            </p:cNvPr>
            <p:cNvSpPr/>
            <p:nvPr/>
          </p:nvSpPr>
          <p:spPr>
            <a:xfrm>
              <a:off x="1903851" y="2375963"/>
              <a:ext cx="365760" cy="45720"/>
            </a:xfrm>
            <a:prstGeom prst="roundRect">
              <a:avLst/>
            </a:prstGeom>
            <a:solidFill>
              <a:schemeClr val="accent1"/>
            </a:solidFill>
            <a:ln w="127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Rounded Rectangle 30">
              <a:extLst>
                <a:ext uri="{FF2B5EF4-FFF2-40B4-BE49-F238E27FC236}">
                  <a16:creationId xmlns:a16="http://schemas.microsoft.com/office/drawing/2014/main" id="{A46B4B23-3CC4-7742-A31F-17F2481EA938}"/>
                </a:ext>
              </a:extLst>
            </p:cNvPr>
            <p:cNvSpPr/>
            <p:nvPr/>
          </p:nvSpPr>
          <p:spPr>
            <a:xfrm>
              <a:off x="1888176" y="2494094"/>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Rounded Rectangle 31">
              <a:extLst>
                <a:ext uri="{FF2B5EF4-FFF2-40B4-BE49-F238E27FC236}">
                  <a16:creationId xmlns:a16="http://schemas.microsoft.com/office/drawing/2014/main" id="{0E83D9A9-0E5A-A54F-97C6-C5D942BBF933}"/>
                </a:ext>
              </a:extLst>
            </p:cNvPr>
            <p:cNvSpPr/>
            <p:nvPr/>
          </p:nvSpPr>
          <p:spPr>
            <a:xfrm>
              <a:off x="2336459" y="2046153"/>
              <a:ext cx="365760" cy="45720"/>
            </a:xfrm>
            <a:prstGeom prst="roundRect">
              <a:avLst/>
            </a:prstGeom>
            <a:solidFill>
              <a:schemeClr val="accent1"/>
            </a:solidFill>
            <a:ln w="127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Rounded Rectangle 32">
              <a:extLst>
                <a:ext uri="{FF2B5EF4-FFF2-40B4-BE49-F238E27FC236}">
                  <a16:creationId xmlns:a16="http://schemas.microsoft.com/office/drawing/2014/main" id="{F524C3E9-B816-014E-838E-8EBCFD9AC800}"/>
                </a:ext>
              </a:extLst>
            </p:cNvPr>
            <p:cNvSpPr/>
            <p:nvPr/>
          </p:nvSpPr>
          <p:spPr>
            <a:xfrm>
              <a:off x="2316209" y="2332099"/>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Rounded Rectangle 33">
              <a:extLst>
                <a:ext uri="{FF2B5EF4-FFF2-40B4-BE49-F238E27FC236}">
                  <a16:creationId xmlns:a16="http://schemas.microsoft.com/office/drawing/2014/main" id="{919571F7-1262-C54A-A3B5-D9368CF32125}"/>
                </a:ext>
              </a:extLst>
            </p:cNvPr>
            <p:cNvSpPr/>
            <p:nvPr/>
          </p:nvSpPr>
          <p:spPr>
            <a:xfrm>
              <a:off x="1938303" y="2262398"/>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Rounded Rectangle 34">
              <a:extLst>
                <a:ext uri="{FF2B5EF4-FFF2-40B4-BE49-F238E27FC236}">
                  <a16:creationId xmlns:a16="http://schemas.microsoft.com/office/drawing/2014/main" id="{17E86772-0FB6-314B-BC11-0CBE2F57CE77}"/>
                </a:ext>
              </a:extLst>
            </p:cNvPr>
            <p:cNvSpPr/>
            <p:nvPr/>
          </p:nvSpPr>
          <p:spPr>
            <a:xfrm>
              <a:off x="2334538" y="2211333"/>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Rounded Rectangle 35">
              <a:extLst>
                <a:ext uri="{FF2B5EF4-FFF2-40B4-BE49-F238E27FC236}">
                  <a16:creationId xmlns:a16="http://schemas.microsoft.com/office/drawing/2014/main" id="{A4DB5471-F1C2-A044-947F-2D1FD9F6EBF8}"/>
                </a:ext>
              </a:extLst>
            </p:cNvPr>
            <p:cNvSpPr/>
            <p:nvPr/>
          </p:nvSpPr>
          <p:spPr>
            <a:xfrm>
              <a:off x="1979760" y="2136498"/>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7" name="TextBox 36">
            <a:extLst>
              <a:ext uri="{FF2B5EF4-FFF2-40B4-BE49-F238E27FC236}">
                <a16:creationId xmlns:a16="http://schemas.microsoft.com/office/drawing/2014/main" id="{4F442926-86E3-3D46-84FE-4D4DF30B34B3}"/>
              </a:ext>
            </a:extLst>
          </p:cNvPr>
          <p:cNvSpPr txBox="1"/>
          <p:nvPr/>
        </p:nvSpPr>
        <p:spPr>
          <a:xfrm>
            <a:off x="2017083" y="3200371"/>
            <a:ext cx="1079142" cy="276999"/>
          </a:xfrm>
          <a:prstGeom prst="rect">
            <a:avLst/>
          </a:prstGeom>
          <a:noFill/>
        </p:spPr>
        <p:txBody>
          <a:bodyPr wrap="square" rtlCol="0">
            <a:spAutoFit/>
          </a:bodyPr>
          <a:lstStyle/>
          <a:p>
            <a:pPr algn="ctr"/>
            <a:r>
              <a:rPr lang="en-GB" sz="1200" dirty="0" err="1"/>
              <a:t>fastq</a:t>
            </a:r>
            <a:r>
              <a:rPr lang="en-GB" sz="1200" dirty="0"/>
              <a:t> file</a:t>
            </a:r>
          </a:p>
        </p:txBody>
      </p:sp>
      <p:sp>
        <p:nvSpPr>
          <p:cNvPr id="4" name="TextBox 3">
            <a:extLst>
              <a:ext uri="{FF2B5EF4-FFF2-40B4-BE49-F238E27FC236}">
                <a16:creationId xmlns:a16="http://schemas.microsoft.com/office/drawing/2014/main" id="{BEB2C308-0D37-E246-A308-B9E080177991}"/>
              </a:ext>
            </a:extLst>
          </p:cNvPr>
          <p:cNvSpPr txBox="1"/>
          <p:nvPr/>
        </p:nvSpPr>
        <p:spPr>
          <a:xfrm>
            <a:off x="2080252" y="1995282"/>
            <a:ext cx="1054712" cy="307777"/>
          </a:xfrm>
          <a:prstGeom prst="rect">
            <a:avLst/>
          </a:prstGeom>
          <a:noFill/>
        </p:spPr>
        <p:txBody>
          <a:bodyPr wrap="none" rtlCol="0">
            <a:spAutoFit/>
          </a:bodyPr>
          <a:lstStyle/>
          <a:p>
            <a:r>
              <a:rPr lang="en-GB" sz="1400" dirty="0"/>
              <a:t>“raw” reads</a:t>
            </a:r>
          </a:p>
        </p:txBody>
      </p:sp>
      <p:sp>
        <p:nvSpPr>
          <p:cNvPr id="79" name="TextBox 78">
            <a:extLst>
              <a:ext uri="{FF2B5EF4-FFF2-40B4-BE49-F238E27FC236}">
                <a16:creationId xmlns:a16="http://schemas.microsoft.com/office/drawing/2014/main" id="{63C216D5-D20B-9748-9CE2-563D8A1A4488}"/>
              </a:ext>
            </a:extLst>
          </p:cNvPr>
          <p:cNvSpPr txBox="1"/>
          <p:nvPr/>
        </p:nvSpPr>
        <p:spPr>
          <a:xfrm>
            <a:off x="467441" y="1995282"/>
            <a:ext cx="957313" cy="307777"/>
          </a:xfrm>
          <a:prstGeom prst="rect">
            <a:avLst/>
          </a:prstGeom>
          <a:noFill/>
        </p:spPr>
        <p:txBody>
          <a:bodyPr wrap="none" rtlCol="0">
            <a:spAutoFit/>
          </a:bodyPr>
          <a:lstStyle/>
          <a:p>
            <a:r>
              <a:rPr lang="en-GB" sz="1400" dirty="0"/>
              <a:t>Sequencer</a:t>
            </a:r>
          </a:p>
        </p:txBody>
      </p:sp>
      <p:pic>
        <p:nvPicPr>
          <p:cNvPr id="80" name="Picture 79">
            <a:extLst>
              <a:ext uri="{FF2B5EF4-FFF2-40B4-BE49-F238E27FC236}">
                <a16:creationId xmlns:a16="http://schemas.microsoft.com/office/drawing/2014/main" id="{557D1E39-7CA5-A24E-9A09-8D22CB67B2C4}"/>
              </a:ext>
            </a:extLst>
          </p:cNvPr>
          <p:cNvPicPr>
            <a:picLocks noChangeAspect="1"/>
          </p:cNvPicPr>
          <p:nvPr/>
        </p:nvPicPr>
        <p:blipFill rotWithShape="1">
          <a:blip r:embed="rId3"/>
          <a:srcRect l="18732" t="689" r="17691" b="628"/>
          <a:stretch/>
        </p:blipFill>
        <p:spPr>
          <a:xfrm>
            <a:off x="368148" y="2446520"/>
            <a:ext cx="1155898" cy="1009463"/>
          </a:xfrm>
          <a:prstGeom prst="rect">
            <a:avLst/>
          </a:prstGeom>
        </p:spPr>
      </p:pic>
      <p:sp>
        <p:nvSpPr>
          <p:cNvPr id="21" name="TextBox 20">
            <a:extLst>
              <a:ext uri="{FF2B5EF4-FFF2-40B4-BE49-F238E27FC236}">
                <a16:creationId xmlns:a16="http://schemas.microsoft.com/office/drawing/2014/main" id="{832B773D-839C-3F4A-9525-110F71650C61}"/>
              </a:ext>
            </a:extLst>
          </p:cNvPr>
          <p:cNvSpPr txBox="1"/>
          <p:nvPr/>
        </p:nvSpPr>
        <p:spPr>
          <a:xfrm>
            <a:off x="3466780" y="1887560"/>
            <a:ext cx="1418374" cy="523220"/>
          </a:xfrm>
          <a:prstGeom prst="rect">
            <a:avLst/>
          </a:prstGeom>
          <a:noFill/>
        </p:spPr>
        <p:txBody>
          <a:bodyPr wrap="square" rtlCol="0">
            <a:spAutoFit/>
          </a:bodyPr>
          <a:lstStyle/>
          <a:p>
            <a:pPr algn="ctr"/>
            <a:r>
              <a:rPr lang="en-GB" sz="1400" dirty="0"/>
              <a:t>Cleaned and trimmed reads</a:t>
            </a:r>
          </a:p>
        </p:txBody>
      </p:sp>
      <p:grpSp>
        <p:nvGrpSpPr>
          <p:cNvPr id="86" name="Group 85">
            <a:extLst>
              <a:ext uri="{FF2B5EF4-FFF2-40B4-BE49-F238E27FC236}">
                <a16:creationId xmlns:a16="http://schemas.microsoft.com/office/drawing/2014/main" id="{74E333C6-8B7D-BD47-8EEE-B900D9021590}"/>
              </a:ext>
            </a:extLst>
          </p:cNvPr>
          <p:cNvGrpSpPr/>
          <p:nvPr/>
        </p:nvGrpSpPr>
        <p:grpSpPr>
          <a:xfrm>
            <a:off x="3769906" y="2562733"/>
            <a:ext cx="812122" cy="403316"/>
            <a:chOff x="3351216" y="2546199"/>
            <a:chExt cx="812122" cy="403316"/>
          </a:xfrm>
        </p:grpSpPr>
        <p:sp>
          <p:nvSpPr>
            <p:cNvPr id="89" name="Rounded Rectangle 88">
              <a:extLst>
                <a:ext uri="{FF2B5EF4-FFF2-40B4-BE49-F238E27FC236}">
                  <a16:creationId xmlns:a16="http://schemas.microsoft.com/office/drawing/2014/main" id="{9D03EB66-3143-A843-8309-A9F0FD85F8D5}"/>
                </a:ext>
              </a:extLst>
            </p:cNvPr>
            <p:cNvSpPr/>
            <p:nvPr/>
          </p:nvSpPr>
          <p:spPr>
            <a:xfrm>
              <a:off x="3351216" y="2903795"/>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1" name="Rounded Rectangle 90">
              <a:extLst>
                <a:ext uri="{FF2B5EF4-FFF2-40B4-BE49-F238E27FC236}">
                  <a16:creationId xmlns:a16="http://schemas.microsoft.com/office/drawing/2014/main" id="{0506DA7A-4C40-7A47-B92A-B4DF4F9FACB1}"/>
                </a:ext>
              </a:extLst>
            </p:cNvPr>
            <p:cNvSpPr/>
            <p:nvPr/>
          </p:nvSpPr>
          <p:spPr>
            <a:xfrm>
              <a:off x="3779249" y="2741800"/>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2" name="Rounded Rectangle 91">
              <a:extLst>
                <a:ext uri="{FF2B5EF4-FFF2-40B4-BE49-F238E27FC236}">
                  <a16:creationId xmlns:a16="http://schemas.microsoft.com/office/drawing/2014/main" id="{EC4B7D67-CABD-0144-B3D4-5D2066D54098}"/>
                </a:ext>
              </a:extLst>
            </p:cNvPr>
            <p:cNvSpPr/>
            <p:nvPr/>
          </p:nvSpPr>
          <p:spPr>
            <a:xfrm>
              <a:off x="3401343" y="2672099"/>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3" name="Rounded Rectangle 92">
              <a:extLst>
                <a:ext uri="{FF2B5EF4-FFF2-40B4-BE49-F238E27FC236}">
                  <a16:creationId xmlns:a16="http://schemas.microsoft.com/office/drawing/2014/main" id="{58103CB4-0D5F-8A40-B875-A0274EC560D6}"/>
                </a:ext>
              </a:extLst>
            </p:cNvPr>
            <p:cNvSpPr/>
            <p:nvPr/>
          </p:nvSpPr>
          <p:spPr>
            <a:xfrm>
              <a:off x="3797578" y="2621034"/>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4" name="Rounded Rectangle 93">
              <a:extLst>
                <a:ext uri="{FF2B5EF4-FFF2-40B4-BE49-F238E27FC236}">
                  <a16:creationId xmlns:a16="http://schemas.microsoft.com/office/drawing/2014/main" id="{6CA2C92F-0C37-2C40-BA94-9B2072A53998}"/>
                </a:ext>
              </a:extLst>
            </p:cNvPr>
            <p:cNvSpPr/>
            <p:nvPr/>
          </p:nvSpPr>
          <p:spPr>
            <a:xfrm>
              <a:off x="3442800" y="2546199"/>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grpSp>
        <p:nvGrpSpPr>
          <p:cNvPr id="24" name="Group 23">
            <a:extLst>
              <a:ext uri="{FF2B5EF4-FFF2-40B4-BE49-F238E27FC236}">
                <a16:creationId xmlns:a16="http://schemas.microsoft.com/office/drawing/2014/main" id="{4CFF6FBC-2716-4B40-BA91-7BBCB1ECE858}"/>
              </a:ext>
            </a:extLst>
          </p:cNvPr>
          <p:cNvGrpSpPr/>
          <p:nvPr/>
        </p:nvGrpSpPr>
        <p:grpSpPr>
          <a:xfrm>
            <a:off x="5458264" y="806183"/>
            <a:ext cx="1828800" cy="829839"/>
            <a:chOff x="5079677" y="301448"/>
            <a:chExt cx="1828800" cy="829839"/>
          </a:xfrm>
        </p:grpSpPr>
        <p:sp>
          <p:nvSpPr>
            <p:cNvPr id="22" name="TextBox 21">
              <a:extLst>
                <a:ext uri="{FF2B5EF4-FFF2-40B4-BE49-F238E27FC236}">
                  <a16:creationId xmlns:a16="http://schemas.microsoft.com/office/drawing/2014/main" id="{23663B6E-C769-F14C-B82B-B8FD08424827}"/>
                </a:ext>
              </a:extLst>
            </p:cNvPr>
            <p:cNvSpPr txBox="1"/>
            <p:nvPr/>
          </p:nvSpPr>
          <p:spPr>
            <a:xfrm>
              <a:off x="5218192" y="301448"/>
              <a:ext cx="1551771" cy="307777"/>
            </a:xfrm>
            <a:prstGeom prst="rect">
              <a:avLst/>
            </a:prstGeom>
            <a:noFill/>
          </p:spPr>
          <p:txBody>
            <a:bodyPr wrap="none" rtlCol="0">
              <a:spAutoFit/>
            </a:bodyPr>
            <a:lstStyle/>
            <a:p>
              <a:r>
                <a:rPr lang="en-GB" sz="1400" dirty="0"/>
                <a:t>Reference genome</a:t>
              </a:r>
            </a:p>
          </p:txBody>
        </p:sp>
        <p:sp>
          <p:nvSpPr>
            <p:cNvPr id="98" name="Rounded Rectangle 97">
              <a:extLst>
                <a:ext uri="{FF2B5EF4-FFF2-40B4-BE49-F238E27FC236}">
                  <a16:creationId xmlns:a16="http://schemas.microsoft.com/office/drawing/2014/main" id="{4E310912-8C90-9E42-BBE0-0728B6295942}"/>
                </a:ext>
              </a:extLst>
            </p:cNvPr>
            <p:cNvSpPr/>
            <p:nvPr/>
          </p:nvSpPr>
          <p:spPr>
            <a:xfrm>
              <a:off x="5079677" y="701881"/>
              <a:ext cx="1828800" cy="77319"/>
            </a:xfrm>
            <a:prstGeom prst="roundRect">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TextBox 22">
              <a:extLst>
                <a:ext uri="{FF2B5EF4-FFF2-40B4-BE49-F238E27FC236}">
                  <a16:creationId xmlns:a16="http://schemas.microsoft.com/office/drawing/2014/main" id="{34EF3421-135C-FF45-BB64-010FEF039112}"/>
                </a:ext>
              </a:extLst>
            </p:cNvPr>
            <p:cNvSpPr txBox="1"/>
            <p:nvPr/>
          </p:nvSpPr>
          <p:spPr>
            <a:xfrm>
              <a:off x="5637345" y="854288"/>
              <a:ext cx="713465" cy="276999"/>
            </a:xfrm>
            <a:prstGeom prst="rect">
              <a:avLst/>
            </a:prstGeom>
            <a:noFill/>
          </p:spPr>
          <p:txBody>
            <a:bodyPr wrap="none" rtlCol="0">
              <a:spAutoFit/>
            </a:bodyPr>
            <a:lstStyle/>
            <a:p>
              <a:r>
                <a:rPr lang="en-GB" sz="1200" dirty="0" err="1"/>
                <a:t>fasta</a:t>
              </a:r>
              <a:r>
                <a:rPr lang="en-GB" sz="1200" dirty="0"/>
                <a:t> file</a:t>
              </a:r>
            </a:p>
          </p:txBody>
        </p:sp>
      </p:grpSp>
      <p:grpSp>
        <p:nvGrpSpPr>
          <p:cNvPr id="26" name="Group 25">
            <a:extLst>
              <a:ext uri="{FF2B5EF4-FFF2-40B4-BE49-F238E27FC236}">
                <a16:creationId xmlns:a16="http://schemas.microsoft.com/office/drawing/2014/main" id="{4CE4B115-4A84-824C-8130-8EDBD6813547}"/>
              </a:ext>
            </a:extLst>
          </p:cNvPr>
          <p:cNvGrpSpPr/>
          <p:nvPr/>
        </p:nvGrpSpPr>
        <p:grpSpPr>
          <a:xfrm>
            <a:off x="5420230" y="2581917"/>
            <a:ext cx="1828800" cy="294432"/>
            <a:chOff x="5181600" y="2077182"/>
            <a:chExt cx="1828800" cy="294432"/>
          </a:xfrm>
        </p:grpSpPr>
        <p:sp>
          <p:nvSpPr>
            <p:cNvPr id="101" name="Rounded Rectangle 100">
              <a:extLst>
                <a:ext uri="{FF2B5EF4-FFF2-40B4-BE49-F238E27FC236}">
                  <a16:creationId xmlns:a16="http://schemas.microsoft.com/office/drawing/2014/main" id="{56ED603B-A44A-054D-A505-7411C9CA4A75}"/>
                </a:ext>
              </a:extLst>
            </p:cNvPr>
            <p:cNvSpPr/>
            <p:nvPr/>
          </p:nvSpPr>
          <p:spPr>
            <a:xfrm>
              <a:off x="5181600" y="2294295"/>
              <a:ext cx="1828800" cy="77319"/>
            </a:xfrm>
            <a:prstGeom prst="roundRect">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3" name="Rounded Rectangle 102">
              <a:extLst>
                <a:ext uri="{FF2B5EF4-FFF2-40B4-BE49-F238E27FC236}">
                  <a16:creationId xmlns:a16="http://schemas.microsoft.com/office/drawing/2014/main" id="{6A1E0ACD-B466-8548-8674-4C85879F9203}"/>
                </a:ext>
              </a:extLst>
            </p:cNvPr>
            <p:cNvSpPr/>
            <p:nvPr/>
          </p:nvSpPr>
          <p:spPr>
            <a:xfrm>
              <a:off x="5266802" y="2229502"/>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4" name="Rounded Rectangle 103">
              <a:extLst>
                <a:ext uri="{FF2B5EF4-FFF2-40B4-BE49-F238E27FC236}">
                  <a16:creationId xmlns:a16="http://schemas.microsoft.com/office/drawing/2014/main" id="{79625901-3785-874C-9DA6-E5CA00504101}"/>
                </a:ext>
              </a:extLst>
            </p:cNvPr>
            <p:cNvSpPr/>
            <p:nvPr/>
          </p:nvSpPr>
          <p:spPr>
            <a:xfrm>
              <a:off x="6599904" y="2226128"/>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5" name="Rounded Rectangle 104">
              <a:extLst>
                <a:ext uri="{FF2B5EF4-FFF2-40B4-BE49-F238E27FC236}">
                  <a16:creationId xmlns:a16="http://schemas.microsoft.com/office/drawing/2014/main" id="{FFBBE395-6F8F-E043-8D8F-C59FC7992823}"/>
                </a:ext>
              </a:extLst>
            </p:cNvPr>
            <p:cNvSpPr/>
            <p:nvPr/>
          </p:nvSpPr>
          <p:spPr>
            <a:xfrm>
              <a:off x="5372911" y="2156429"/>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6" name="Rounded Rectangle 105">
              <a:extLst>
                <a:ext uri="{FF2B5EF4-FFF2-40B4-BE49-F238E27FC236}">
                  <a16:creationId xmlns:a16="http://schemas.microsoft.com/office/drawing/2014/main" id="{E9C45958-E891-7E48-B6EB-90A6944160D5}"/>
                </a:ext>
              </a:extLst>
            </p:cNvPr>
            <p:cNvSpPr/>
            <p:nvPr/>
          </p:nvSpPr>
          <p:spPr>
            <a:xfrm>
              <a:off x="6524926" y="2152018"/>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7" name="Rounded Rectangle 106">
              <a:extLst>
                <a:ext uri="{FF2B5EF4-FFF2-40B4-BE49-F238E27FC236}">
                  <a16:creationId xmlns:a16="http://schemas.microsoft.com/office/drawing/2014/main" id="{7589A1F4-065E-504B-8F64-A22CD237D909}"/>
                </a:ext>
              </a:extLst>
            </p:cNvPr>
            <p:cNvSpPr/>
            <p:nvPr/>
          </p:nvSpPr>
          <p:spPr>
            <a:xfrm>
              <a:off x="5209093" y="2077182"/>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108" name="TextBox 107">
            <a:extLst>
              <a:ext uri="{FF2B5EF4-FFF2-40B4-BE49-F238E27FC236}">
                <a16:creationId xmlns:a16="http://schemas.microsoft.com/office/drawing/2014/main" id="{8595C0EA-7671-374C-A0D6-51F42435844A}"/>
              </a:ext>
            </a:extLst>
          </p:cNvPr>
          <p:cNvSpPr txBox="1"/>
          <p:nvPr/>
        </p:nvSpPr>
        <p:spPr>
          <a:xfrm>
            <a:off x="5756681" y="3200371"/>
            <a:ext cx="1155898" cy="276999"/>
          </a:xfrm>
          <a:prstGeom prst="rect">
            <a:avLst/>
          </a:prstGeom>
          <a:noFill/>
        </p:spPr>
        <p:txBody>
          <a:bodyPr wrap="square" rtlCol="0">
            <a:spAutoFit/>
          </a:bodyPr>
          <a:lstStyle/>
          <a:p>
            <a:pPr algn="ctr"/>
            <a:r>
              <a:rPr lang="en-GB" sz="1200" dirty="0"/>
              <a:t>BAM/SAM file</a:t>
            </a:r>
          </a:p>
        </p:txBody>
      </p:sp>
      <p:sp>
        <p:nvSpPr>
          <p:cNvPr id="110" name="TextBox 109">
            <a:extLst>
              <a:ext uri="{FF2B5EF4-FFF2-40B4-BE49-F238E27FC236}">
                <a16:creationId xmlns:a16="http://schemas.microsoft.com/office/drawing/2014/main" id="{DE2B34BA-2BBB-D246-83DB-AE42A2C02802}"/>
              </a:ext>
            </a:extLst>
          </p:cNvPr>
          <p:cNvSpPr txBox="1"/>
          <p:nvPr/>
        </p:nvSpPr>
        <p:spPr>
          <a:xfrm>
            <a:off x="5756681" y="1995282"/>
            <a:ext cx="1177758" cy="307777"/>
          </a:xfrm>
          <a:prstGeom prst="rect">
            <a:avLst/>
          </a:prstGeom>
          <a:noFill/>
        </p:spPr>
        <p:txBody>
          <a:bodyPr wrap="none" rtlCol="0">
            <a:spAutoFit/>
          </a:bodyPr>
          <a:lstStyle/>
          <a:p>
            <a:r>
              <a:rPr lang="en-GB" sz="1400" dirty="0"/>
              <a:t>Aligned reads</a:t>
            </a:r>
          </a:p>
        </p:txBody>
      </p:sp>
      <p:sp>
        <p:nvSpPr>
          <p:cNvPr id="111" name="TextBox 110">
            <a:extLst>
              <a:ext uri="{FF2B5EF4-FFF2-40B4-BE49-F238E27FC236}">
                <a16:creationId xmlns:a16="http://schemas.microsoft.com/office/drawing/2014/main" id="{45384C0C-B1B3-3448-BA80-832F8BB3EFA9}"/>
              </a:ext>
            </a:extLst>
          </p:cNvPr>
          <p:cNvSpPr txBox="1"/>
          <p:nvPr/>
        </p:nvSpPr>
        <p:spPr>
          <a:xfrm>
            <a:off x="3636396" y="3200371"/>
            <a:ext cx="1079142" cy="276999"/>
          </a:xfrm>
          <a:prstGeom prst="rect">
            <a:avLst/>
          </a:prstGeom>
          <a:noFill/>
        </p:spPr>
        <p:txBody>
          <a:bodyPr wrap="square" rtlCol="0">
            <a:spAutoFit/>
          </a:bodyPr>
          <a:lstStyle/>
          <a:p>
            <a:pPr algn="ctr"/>
            <a:r>
              <a:rPr lang="en-GB" sz="1200" dirty="0" err="1"/>
              <a:t>fastq</a:t>
            </a:r>
            <a:r>
              <a:rPr lang="en-GB" sz="1200" dirty="0"/>
              <a:t> file</a:t>
            </a:r>
          </a:p>
        </p:txBody>
      </p:sp>
      <p:pic>
        <p:nvPicPr>
          <p:cNvPr id="114" name="Picture 113">
            <a:extLst>
              <a:ext uri="{FF2B5EF4-FFF2-40B4-BE49-F238E27FC236}">
                <a16:creationId xmlns:a16="http://schemas.microsoft.com/office/drawing/2014/main" id="{E610C19C-8C73-8C48-A7B7-5895F43384EC}"/>
              </a:ext>
            </a:extLst>
          </p:cNvPr>
          <p:cNvPicPr>
            <a:picLocks noChangeAspect="1"/>
          </p:cNvPicPr>
          <p:nvPr/>
        </p:nvPicPr>
        <p:blipFill>
          <a:blip r:embed="rId4"/>
          <a:stretch>
            <a:fillRect/>
          </a:stretch>
        </p:blipFill>
        <p:spPr>
          <a:xfrm>
            <a:off x="8835093" y="3834255"/>
            <a:ext cx="2949586" cy="948081"/>
          </a:xfrm>
          <a:prstGeom prst="rect">
            <a:avLst/>
          </a:prstGeom>
        </p:spPr>
      </p:pic>
      <p:sp>
        <p:nvSpPr>
          <p:cNvPr id="27" name="TextBox 26">
            <a:extLst>
              <a:ext uri="{FF2B5EF4-FFF2-40B4-BE49-F238E27FC236}">
                <a16:creationId xmlns:a16="http://schemas.microsoft.com/office/drawing/2014/main" id="{C2A1EA33-60E3-CF4C-A310-681547B4D5FF}"/>
              </a:ext>
            </a:extLst>
          </p:cNvPr>
          <p:cNvSpPr txBox="1"/>
          <p:nvPr/>
        </p:nvSpPr>
        <p:spPr>
          <a:xfrm>
            <a:off x="9296756" y="3534608"/>
            <a:ext cx="2026260" cy="307777"/>
          </a:xfrm>
          <a:prstGeom prst="rect">
            <a:avLst/>
          </a:prstGeom>
          <a:noFill/>
        </p:spPr>
        <p:txBody>
          <a:bodyPr wrap="none" rtlCol="0">
            <a:spAutoFit/>
          </a:bodyPr>
          <a:lstStyle/>
          <a:p>
            <a:r>
              <a:rPr lang="en-GB" sz="1400" dirty="0"/>
              <a:t>Remove duplicated reads</a:t>
            </a:r>
          </a:p>
        </p:txBody>
      </p:sp>
      <p:sp>
        <p:nvSpPr>
          <p:cNvPr id="117" name="TextBox 116">
            <a:extLst>
              <a:ext uri="{FF2B5EF4-FFF2-40B4-BE49-F238E27FC236}">
                <a16:creationId xmlns:a16="http://schemas.microsoft.com/office/drawing/2014/main" id="{DE9A596E-16A0-2F48-8811-4BC1B1FA597F}"/>
              </a:ext>
            </a:extLst>
          </p:cNvPr>
          <p:cNvSpPr txBox="1"/>
          <p:nvPr/>
        </p:nvSpPr>
        <p:spPr>
          <a:xfrm>
            <a:off x="9731937" y="4871793"/>
            <a:ext cx="1155898" cy="276999"/>
          </a:xfrm>
          <a:prstGeom prst="rect">
            <a:avLst/>
          </a:prstGeom>
          <a:noFill/>
        </p:spPr>
        <p:txBody>
          <a:bodyPr wrap="square" rtlCol="0">
            <a:spAutoFit/>
          </a:bodyPr>
          <a:lstStyle/>
          <a:p>
            <a:pPr algn="ctr"/>
            <a:r>
              <a:rPr lang="en-GB" sz="1200" dirty="0"/>
              <a:t>SAM file</a:t>
            </a:r>
          </a:p>
        </p:txBody>
      </p:sp>
      <p:pic>
        <p:nvPicPr>
          <p:cNvPr id="119" name="Picture 118">
            <a:extLst>
              <a:ext uri="{FF2B5EF4-FFF2-40B4-BE49-F238E27FC236}">
                <a16:creationId xmlns:a16="http://schemas.microsoft.com/office/drawing/2014/main" id="{619435DC-B20E-3F4F-AF15-EB62DCF9F477}"/>
              </a:ext>
            </a:extLst>
          </p:cNvPr>
          <p:cNvPicPr>
            <a:picLocks noChangeAspect="1"/>
          </p:cNvPicPr>
          <p:nvPr/>
        </p:nvPicPr>
        <p:blipFill rotWithShape="1">
          <a:blip r:embed="rId5"/>
          <a:srcRect t="19987" b="16510"/>
          <a:stretch/>
        </p:blipFill>
        <p:spPr>
          <a:xfrm>
            <a:off x="8767442" y="1644584"/>
            <a:ext cx="3084888" cy="1096525"/>
          </a:xfrm>
          <a:prstGeom prst="rect">
            <a:avLst/>
          </a:prstGeom>
        </p:spPr>
      </p:pic>
      <p:sp>
        <p:nvSpPr>
          <p:cNvPr id="78" name="TextBox 77">
            <a:extLst>
              <a:ext uri="{FF2B5EF4-FFF2-40B4-BE49-F238E27FC236}">
                <a16:creationId xmlns:a16="http://schemas.microsoft.com/office/drawing/2014/main" id="{4E89382C-37CB-2045-801C-8C60133FFB83}"/>
              </a:ext>
            </a:extLst>
          </p:cNvPr>
          <p:cNvSpPr txBox="1"/>
          <p:nvPr/>
        </p:nvSpPr>
        <p:spPr>
          <a:xfrm>
            <a:off x="9114783" y="1329151"/>
            <a:ext cx="2390206" cy="307777"/>
          </a:xfrm>
          <a:prstGeom prst="rect">
            <a:avLst/>
          </a:prstGeom>
          <a:noFill/>
        </p:spPr>
        <p:txBody>
          <a:bodyPr wrap="none" rtlCol="0">
            <a:spAutoFit/>
          </a:bodyPr>
          <a:lstStyle/>
          <a:p>
            <a:r>
              <a:rPr lang="en-GB" sz="1400" dirty="0"/>
              <a:t>Genome browser visualization</a:t>
            </a:r>
          </a:p>
        </p:txBody>
      </p:sp>
      <p:sp>
        <p:nvSpPr>
          <p:cNvPr id="81" name="TextBox 80">
            <a:extLst>
              <a:ext uri="{FF2B5EF4-FFF2-40B4-BE49-F238E27FC236}">
                <a16:creationId xmlns:a16="http://schemas.microsoft.com/office/drawing/2014/main" id="{EA573E52-E084-AA45-9880-A659F0D8EEAA}"/>
              </a:ext>
            </a:extLst>
          </p:cNvPr>
          <p:cNvSpPr txBox="1"/>
          <p:nvPr/>
        </p:nvSpPr>
        <p:spPr>
          <a:xfrm>
            <a:off x="9885732" y="2763757"/>
            <a:ext cx="848309" cy="276999"/>
          </a:xfrm>
          <a:prstGeom prst="rect">
            <a:avLst/>
          </a:prstGeom>
          <a:noFill/>
        </p:spPr>
        <p:txBody>
          <a:bodyPr wrap="none" rtlCol="0">
            <a:spAutoFit/>
          </a:bodyPr>
          <a:lstStyle/>
          <a:p>
            <a:r>
              <a:rPr lang="en-GB" sz="1200" dirty="0" err="1"/>
              <a:t>BigWig</a:t>
            </a:r>
            <a:r>
              <a:rPr lang="en-GB" sz="1200" dirty="0"/>
              <a:t> file</a:t>
            </a:r>
          </a:p>
        </p:txBody>
      </p:sp>
      <p:cxnSp>
        <p:nvCxnSpPr>
          <p:cNvPr id="113" name="Straight Arrow Connector 112">
            <a:extLst>
              <a:ext uri="{FF2B5EF4-FFF2-40B4-BE49-F238E27FC236}">
                <a16:creationId xmlns:a16="http://schemas.microsoft.com/office/drawing/2014/main" id="{67AF16A1-A36F-E64B-B372-A101A883D47B}"/>
              </a:ext>
            </a:extLst>
          </p:cNvPr>
          <p:cNvCxnSpPr/>
          <p:nvPr/>
        </p:nvCxnSpPr>
        <p:spPr>
          <a:xfrm>
            <a:off x="1684877" y="2730863"/>
            <a:ext cx="395375"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30" name="Straight Arrow Connector 129">
            <a:extLst>
              <a:ext uri="{FF2B5EF4-FFF2-40B4-BE49-F238E27FC236}">
                <a16:creationId xmlns:a16="http://schemas.microsoft.com/office/drawing/2014/main" id="{AABC29BF-83FC-4441-A80E-A9FDC1EB0FF6}"/>
              </a:ext>
            </a:extLst>
          </p:cNvPr>
          <p:cNvCxnSpPr/>
          <p:nvPr/>
        </p:nvCxnSpPr>
        <p:spPr>
          <a:xfrm>
            <a:off x="3244988" y="2744720"/>
            <a:ext cx="395375"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31" name="Straight Arrow Connector 130">
            <a:extLst>
              <a:ext uri="{FF2B5EF4-FFF2-40B4-BE49-F238E27FC236}">
                <a16:creationId xmlns:a16="http://schemas.microsoft.com/office/drawing/2014/main" id="{51A3AAC3-E6FE-F646-A5C3-E88CE08BEB2E}"/>
              </a:ext>
            </a:extLst>
          </p:cNvPr>
          <p:cNvCxnSpPr/>
          <p:nvPr/>
        </p:nvCxnSpPr>
        <p:spPr>
          <a:xfrm>
            <a:off x="4797752" y="2744719"/>
            <a:ext cx="395375"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32" name="Straight Arrow Connector 131">
            <a:extLst>
              <a:ext uri="{FF2B5EF4-FFF2-40B4-BE49-F238E27FC236}">
                <a16:creationId xmlns:a16="http://schemas.microsoft.com/office/drawing/2014/main" id="{F2592071-E3A8-0A4C-BBFC-438C9AB162A7}"/>
              </a:ext>
            </a:extLst>
          </p:cNvPr>
          <p:cNvCxnSpPr>
            <a:cxnSpLocks/>
          </p:cNvCxnSpPr>
          <p:nvPr/>
        </p:nvCxnSpPr>
        <p:spPr>
          <a:xfrm rot="5400000">
            <a:off x="6192603" y="1840960"/>
            <a:ext cx="393192"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33" name="Straight Arrow Connector 132">
            <a:extLst>
              <a:ext uri="{FF2B5EF4-FFF2-40B4-BE49-F238E27FC236}">
                <a16:creationId xmlns:a16="http://schemas.microsoft.com/office/drawing/2014/main" id="{00346C85-B850-7840-9099-7C4AA18C35C7}"/>
              </a:ext>
            </a:extLst>
          </p:cNvPr>
          <p:cNvCxnSpPr>
            <a:cxnSpLocks/>
          </p:cNvCxnSpPr>
          <p:nvPr/>
        </p:nvCxnSpPr>
        <p:spPr>
          <a:xfrm rot="16200000">
            <a:off x="10112199" y="3253609"/>
            <a:ext cx="395375" cy="0"/>
          </a:xfrm>
          <a:prstGeom prst="straightConnector1">
            <a:avLst/>
          </a:prstGeom>
          <a:ln w="762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23" name="Freeform 122">
            <a:extLst>
              <a:ext uri="{FF2B5EF4-FFF2-40B4-BE49-F238E27FC236}">
                <a16:creationId xmlns:a16="http://schemas.microsoft.com/office/drawing/2014/main" id="{E3C96CC4-DA1F-9845-9ECF-1B4229C6E569}"/>
              </a:ext>
            </a:extLst>
          </p:cNvPr>
          <p:cNvSpPr/>
          <p:nvPr/>
        </p:nvSpPr>
        <p:spPr>
          <a:xfrm>
            <a:off x="7005296" y="2683287"/>
            <a:ext cx="1000797" cy="2531475"/>
          </a:xfrm>
          <a:custGeom>
            <a:avLst/>
            <a:gdLst>
              <a:gd name="connsiteX0" fmla="*/ 0 w 908685"/>
              <a:gd name="connsiteY0" fmla="*/ 0 h 1291590"/>
              <a:gd name="connsiteX1" fmla="*/ 605790 w 908685"/>
              <a:gd name="connsiteY1" fmla="*/ 5715 h 1291590"/>
              <a:gd name="connsiteX2" fmla="*/ 605790 w 908685"/>
              <a:gd name="connsiteY2" fmla="*/ 1291590 h 1291590"/>
              <a:gd name="connsiteX3" fmla="*/ 908685 w 908685"/>
              <a:gd name="connsiteY3" fmla="*/ 1285875 h 1291590"/>
              <a:gd name="connsiteX0" fmla="*/ 0 w 908685"/>
              <a:gd name="connsiteY0" fmla="*/ 0 h 1291590"/>
              <a:gd name="connsiteX1" fmla="*/ 462915 w 908685"/>
              <a:gd name="connsiteY1" fmla="*/ 5715 h 1291590"/>
              <a:gd name="connsiteX2" fmla="*/ 605790 w 908685"/>
              <a:gd name="connsiteY2" fmla="*/ 1291590 h 1291590"/>
              <a:gd name="connsiteX3" fmla="*/ 908685 w 908685"/>
              <a:gd name="connsiteY3" fmla="*/ 1285875 h 1291590"/>
              <a:gd name="connsiteX0" fmla="*/ 0 w 908685"/>
              <a:gd name="connsiteY0" fmla="*/ 0 h 1285875"/>
              <a:gd name="connsiteX1" fmla="*/ 462915 w 908685"/>
              <a:gd name="connsiteY1" fmla="*/ 5715 h 1285875"/>
              <a:gd name="connsiteX2" fmla="*/ 480060 w 908685"/>
              <a:gd name="connsiteY2" fmla="*/ 1277459 h 1285875"/>
              <a:gd name="connsiteX3" fmla="*/ 908685 w 908685"/>
              <a:gd name="connsiteY3" fmla="*/ 1285875 h 1285875"/>
              <a:gd name="connsiteX0" fmla="*/ 0 w 908685"/>
              <a:gd name="connsiteY0" fmla="*/ 0 h 1285875"/>
              <a:gd name="connsiteX1" fmla="*/ 462915 w 908685"/>
              <a:gd name="connsiteY1" fmla="*/ 5715 h 1285875"/>
              <a:gd name="connsiteX2" fmla="*/ 457057 w 908685"/>
              <a:gd name="connsiteY2" fmla="*/ 1277459 h 1285875"/>
              <a:gd name="connsiteX3" fmla="*/ 908685 w 908685"/>
              <a:gd name="connsiteY3" fmla="*/ 1285875 h 1285875"/>
              <a:gd name="connsiteX0" fmla="*/ 0 w 908685"/>
              <a:gd name="connsiteY0" fmla="*/ 0 h 1291680"/>
              <a:gd name="connsiteX1" fmla="*/ 462915 w 908685"/>
              <a:gd name="connsiteY1" fmla="*/ 5715 h 1291680"/>
              <a:gd name="connsiteX2" fmla="*/ 462808 w 908685"/>
              <a:gd name="connsiteY2" fmla="*/ 1291680 h 1291680"/>
              <a:gd name="connsiteX3" fmla="*/ 908685 w 908685"/>
              <a:gd name="connsiteY3" fmla="*/ 1285875 h 1291680"/>
              <a:gd name="connsiteX0" fmla="*/ 0 w 908685"/>
              <a:gd name="connsiteY0" fmla="*/ 0 h 1291680"/>
              <a:gd name="connsiteX1" fmla="*/ 462915 w 908685"/>
              <a:gd name="connsiteY1" fmla="*/ 5715 h 1291680"/>
              <a:gd name="connsiteX2" fmla="*/ 462808 w 908685"/>
              <a:gd name="connsiteY2" fmla="*/ 1291680 h 1291680"/>
              <a:gd name="connsiteX3" fmla="*/ 908685 w 908685"/>
              <a:gd name="connsiteY3" fmla="*/ 1285875 h 1291680"/>
              <a:gd name="connsiteX0" fmla="*/ 0 w 908685"/>
              <a:gd name="connsiteY0" fmla="*/ 0 h 1291680"/>
              <a:gd name="connsiteX1" fmla="*/ 462915 w 908685"/>
              <a:gd name="connsiteY1" fmla="*/ 5715 h 1291680"/>
              <a:gd name="connsiteX2" fmla="*/ 462808 w 908685"/>
              <a:gd name="connsiteY2" fmla="*/ 1291680 h 1291680"/>
              <a:gd name="connsiteX3" fmla="*/ 908685 w 908685"/>
              <a:gd name="connsiteY3" fmla="*/ 1285875 h 1291680"/>
              <a:gd name="connsiteX0" fmla="*/ 0 w 463384"/>
              <a:gd name="connsiteY0" fmla="*/ 0 h 1291680"/>
              <a:gd name="connsiteX1" fmla="*/ 462915 w 463384"/>
              <a:gd name="connsiteY1" fmla="*/ 5715 h 1291680"/>
              <a:gd name="connsiteX2" fmla="*/ 462808 w 463384"/>
              <a:gd name="connsiteY2" fmla="*/ 1291680 h 1291680"/>
              <a:gd name="connsiteX3" fmla="*/ 86648 w 463384"/>
              <a:gd name="connsiteY3" fmla="*/ 1290683 h 1291680"/>
              <a:gd name="connsiteX0" fmla="*/ 0 w 463384"/>
              <a:gd name="connsiteY0" fmla="*/ 0 h 1291680"/>
              <a:gd name="connsiteX1" fmla="*/ 462915 w 463384"/>
              <a:gd name="connsiteY1" fmla="*/ 5715 h 1291680"/>
              <a:gd name="connsiteX2" fmla="*/ 462808 w 463384"/>
              <a:gd name="connsiteY2" fmla="*/ 1291680 h 1291680"/>
              <a:gd name="connsiteX3" fmla="*/ 86648 w 463384"/>
              <a:gd name="connsiteY3" fmla="*/ 1290683 h 1291680"/>
              <a:gd name="connsiteX0" fmla="*/ 214807 w 678191"/>
              <a:gd name="connsiteY0" fmla="*/ 0 h 1291680"/>
              <a:gd name="connsiteX1" fmla="*/ 677722 w 678191"/>
              <a:gd name="connsiteY1" fmla="*/ 5715 h 1291680"/>
              <a:gd name="connsiteX2" fmla="*/ 677615 w 678191"/>
              <a:gd name="connsiteY2" fmla="*/ 1291680 h 1291680"/>
              <a:gd name="connsiteX3" fmla="*/ 0 w 678191"/>
              <a:gd name="connsiteY3" fmla="*/ 1284677 h 1291680"/>
            </a:gdLst>
            <a:ahLst/>
            <a:cxnLst>
              <a:cxn ang="0">
                <a:pos x="connsiteX0" y="connsiteY0"/>
              </a:cxn>
              <a:cxn ang="0">
                <a:pos x="connsiteX1" y="connsiteY1"/>
              </a:cxn>
              <a:cxn ang="0">
                <a:pos x="connsiteX2" y="connsiteY2"/>
              </a:cxn>
              <a:cxn ang="0">
                <a:pos x="connsiteX3" y="connsiteY3"/>
              </a:cxn>
            </a:cxnLst>
            <a:rect l="l" t="t" r="r" b="b"/>
            <a:pathLst>
              <a:path w="678191" h="1291680">
                <a:moveTo>
                  <a:pt x="214807" y="0"/>
                </a:moveTo>
                <a:lnTo>
                  <a:pt x="677722" y="5715"/>
                </a:lnTo>
                <a:cubicBezTo>
                  <a:pt x="675769" y="429630"/>
                  <a:pt x="679568" y="881985"/>
                  <a:pt x="677615" y="1291680"/>
                </a:cubicBezTo>
                <a:lnTo>
                  <a:pt x="0" y="1284677"/>
                </a:lnTo>
              </a:path>
            </a:pathLst>
          </a:custGeom>
          <a:noFill/>
          <a:ln w="76200">
            <a:solidFill>
              <a:schemeClr val="accent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42" name="Picture 141">
            <a:extLst>
              <a:ext uri="{FF2B5EF4-FFF2-40B4-BE49-F238E27FC236}">
                <a16:creationId xmlns:a16="http://schemas.microsoft.com/office/drawing/2014/main" id="{4928D0BC-44C2-FB43-BAF1-A9FC117AF9A8}"/>
              </a:ext>
            </a:extLst>
          </p:cNvPr>
          <p:cNvPicPr>
            <a:picLocks noChangeAspect="1"/>
          </p:cNvPicPr>
          <p:nvPr/>
        </p:nvPicPr>
        <p:blipFill>
          <a:blip r:embed="rId6"/>
          <a:stretch>
            <a:fillRect/>
          </a:stretch>
        </p:blipFill>
        <p:spPr>
          <a:xfrm>
            <a:off x="4502286" y="4521085"/>
            <a:ext cx="2474294" cy="1336012"/>
          </a:xfrm>
          <a:prstGeom prst="rect">
            <a:avLst/>
          </a:prstGeom>
        </p:spPr>
      </p:pic>
      <p:sp>
        <p:nvSpPr>
          <p:cNvPr id="145" name="TextBox 144">
            <a:extLst>
              <a:ext uri="{FF2B5EF4-FFF2-40B4-BE49-F238E27FC236}">
                <a16:creationId xmlns:a16="http://schemas.microsoft.com/office/drawing/2014/main" id="{E038208A-6B93-2E46-85D1-74AF57641143}"/>
              </a:ext>
            </a:extLst>
          </p:cNvPr>
          <p:cNvSpPr txBox="1"/>
          <p:nvPr/>
        </p:nvSpPr>
        <p:spPr>
          <a:xfrm>
            <a:off x="4875863" y="4172657"/>
            <a:ext cx="1727139" cy="307777"/>
          </a:xfrm>
          <a:prstGeom prst="rect">
            <a:avLst/>
          </a:prstGeom>
          <a:noFill/>
        </p:spPr>
        <p:txBody>
          <a:bodyPr wrap="none" rtlCol="0">
            <a:spAutoFit/>
          </a:bodyPr>
          <a:lstStyle/>
          <a:p>
            <a:r>
              <a:rPr lang="en-GB" sz="1400" dirty="0"/>
              <a:t>Quality control check</a:t>
            </a:r>
          </a:p>
        </p:txBody>
      </p:sp>
      <p:sp>
        <p:nvSpPr>
          <p:cNvPr id="146" name="TextBox 145">
            <a:extLst>
              <a:ext uri="{FF2B5EF4-FFF2-40B4-BE49-F238E27FC236}">
                <a16:creationId xmlns:a16="http://schemas.microsoft.com/office/drawing/2014/main" id="{8320FC73-3FF5-1F43-A766-2E18DD554E66}"/>
              </a:ext>
            </a:extLst>
          </p:cNvPr>
          <p:cNvSpPr txBox="1"/>
          <p:nvPr/>
        </p:nvSpPr>
        <p:spPr>
          <a:xfrm>
            <a:off x="5110363" y="6036993"/>
            <a:ext cx="1155898" cy="276999"/>
          </a:xfrm>
          <a:prstGeom prst="rect">
            <a:avLst/>
          </a:prstGeom>
          <a:noFill/>
        </p:spPr>
        <p:txBody>
          <a:bodyPr wrap="square" rtlCol="0">
            <a:spAutoFit/>
          </a:bodyPr>
          <a:lstStyle/>
          <a:p>
            <a:pPr algn="ctr"/>
            <a:r>
              <a:rPr lang="en-GB" sz="1200" dirty="0" err="1"/>
              <a:t>MultiQC</a:t>
            </a:r>
            <a:r>
              <a:rPr lang="en-GB" sz="1200" dirty="0"/>
              <a:t> report</a:t>
            </a:r>
          </a:p>
        </p:txBody>
      </p:sp>
      <p:cxnSp>
        <p:nvCxnSpPr>
          <p:cNvPr id="148" name="Straight Arrow Connector 147">
            <a:extLst>
              <a:ext uri="{FF2B5EF4-FFF2-40B4-BE49-F238E27FC236}">
                <a16:creationId xmlns:a16="http://schemas.microsoft.com/office/drawing/2014/main" id="{DC5FC9C8-E421-9B4F-B823-CB7642FBC693}"/>
              </a:ext>
            </a:extLst>
          </p:cNvPr>
          <p:cNvCxnSpPr>
            <a:cxnSpLocks/>
          </p:cNvCxnSpPr>
          <p:nvPr/>
        </p:nvCxnSpPr>
        <p:spPr>
          <a:xfrm>
            <a:off x="8040764" y="4322583"/>
            <a:ext cx="836267" cy="0"/>
          </a:xfrm>
          <a:prstGeom prst="straightConnector1">
            <a:avLst/>
          </a:prstGeom>
          <a:ln w="762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49" name="TextBox 148">
            <a:extLst>
              <a:ext uri="{FF2B5EF4-FFF2-40B4-BE49-F238E27FC236}">
                <a16:creationId xmlns:a16="http://schemas.microsoft.com/office/drawing/2014/main" id="{7714B4D5-F718-754A-9E0F-DB8F8BDF154F}"/>
              </a:ext>
            </a:extLst>
          </p:cNvPr>
          <p:cNvSpPr txBox="1"/>
          <p:nvPr/>
        </p:nvSpPr>
        <p:spPr>
          <a:xfrm>
            <a:off x="1254533" y="4133405"/>
            <a:ext cx="1418530" cy="307777"/>
          </a:xfrm>
          <a:prstGeom prst="rect">
            <a:avLst/>
          </a:prstGeom>
          <a:noFill/>
        </p:spPr>
        <p:txBody>
          <a:bodyPr wrap="none" rtlCol="0">
            <a:spAutoFit/>
          </a:bodyPr>
          <a:lstStyle/>
          <a:p>
            <a:r>
              <a:rPr lang="en-GB" sz="1400" dirty="0"/>
              <a:t>Read count table</a:t>
            </a:r>
          </a:p>
        </p:txBody>
      </p:sp>
      <p:graphicFrame>
        <p:nvGraphicFramePr>
          <p:cNvPr id="150" name="Table 149">
            <a:extLst>
              <a:ext uri="{FF2B5EF4-FFF2-40B4-BE49-F238E27FC236}">
                <a16:creationId xmlns:a16="http://schemas.microsoft.com/office/drawing/2014/main" id="{B0A07493-63FD-984B-A627-179FEFA9E996}"/>
              </a:ext>
            </a:extLst>
          </p:cNvPr>
          <p:cNvGraphicFramePr>
            <a:graphicFrameLocks noGrp="1"/>
          </p:cNvGraphicFramePr>
          <p:nvPr>
            <p:extLst>
              <p:ext uri="{D42A27DB-BD31-4B8C-83A1-F6EECF244321}">
                <p14:modId xmlns:p14="http://schemas.microsoft.com/office/powerpoint/2010/main" val="1469182886"/>
              </p:ext>
            </p:extLst>
          </p:nvPr>
        </p:nvGraphicFramePr>
        <p:xfrm>
          <a:off x="544606" y="4558267"/>
          <a:ext cx="3091790" cy="1483360"/>
        </p:xfrm>
        <a:graphic>
          <a:graphicData uri="http://schemas.openxmlformats.org/drawingml/2006/table">
            <a:tbl>
              <a:tblPr firstRow="1" bandRow="1">
                <a:tableStyleId>{5C22544A-7EE6-4342-B048-85BDC9FD1C3A}</a:tableStyleId>
              </a:tblPr>
              <a:tblGrid>
                <a:gridCol w="1545895">
                  <a:extLst>
                    <a:ext uri="{9D8B030D-6E8A-4147-A177-3AD203B41FA5}">
                      <a16:colId xmlns:a16="http://schemas.microsoft.com/office/drawing/2014/main" val="718993216"/>
                    </a:ext>
                  </a:extLst>
                </a:gridCol>
                <a:gridCol w="1545895">
                  <a:extLst>
                    <a:ext uri="{9D8B030D-6E8A-4147-A177-3AD203B41FA5}">
                      <a16:colId xmlns:a16="http://schemas.microsoft.com/office/drawing/2014/main" val="4246443102"/>
                    </a:ext>
                  </a:extLst>
                </a:gridCol>
              </a:tblGrid>
              <a:tr h="370840">
                <a:tc>
                  <a:txBody>
                    <a:bodyPr/>
                    <a:lstStyle/>
                    <a:p>
                      <a:pPr algn="ctr"/>
                      <a:r>
                        <a:rPr lang="en-GB" dirty="0"/>
                        <a:t>Gene/Region</a:t>
                      </a:r>
                    </a:p>
                  </a:txBody>
                  <a:tcPr/>
                </a:tc>
                <a:tc>
                  <a:txBody>
                    <a:bodyPr/>
                    <a:lstStyle/>
                    <a:p>
                      <a:pPr algn="ctr"/>
                      <a:r>
                        <a:rPr lang="en-GB" dirty="0"/>
                        <a:t>Counts</a:t>
                      </a:r>
                    </a:p>
                  </a:txBody>
                  <a:tcPr/>
                </a:tc>
                <a:extLst>
                  <a:ext uri="{0D108BD9-81ED-4DB2-BD59-A6C34878D82A}">
                    <a16:rowId xmlns:a16="http://schemas.microsoft.com/office/drawing/2014/main" val="810967668"/>
                  </a:ext>
                </a:extLst>
              </a:tr>
              <a:tr h="370840">
                <a:tc>
                  <a:txBody>
                    <a:bodyPr/>
                    <a:lstStyle/>
                    <a:p>
                      <a:pPr algn="ctr"/>
                      <a:r>
                        <a:rPr lang="en-GB" dirty="0"/>
                        <a:t>A</a:t>
                      </a:r>
                    </a:p>
                  </a:txBody>
                  <a:tcPr/>
                </a:tc>
                <a:tc>
                  <a:txBody>
                    <a:bodyPr/>
                    <a:lstStyle/>
                    <a:p>
                      <a:pPr algn="ctr"/>
                      <a:r>
                        <a:rPr lang="en-GB" dirty="0"/>
                        <a:t>5</a:t>
                      </a:r>
                    </a:p>
                  </a:txBody>
                  <a:tcPr/>
                </a:tc>
                <a:extLst>
                  <a:ext uri="{0D108BD9-81ED-4DB2-BD59-A6C34878D82A}">
                    <a16:rowId xmlns:a16="http://schemas.microsoft.com/office/drawing/2014/main" val="3753006133"/>
                  </a:ext>
                </a:extLst>
              </a:tr>
              <a:tr h="370840">
                <a:tc>
                  <a:txBody>
                    <a:bodyPr/>
                    <a:lstStyle/>
                    <a:p>
                      <a:pPr algn="ctr"/>
                      <a:r>
                        <a:rPr lang="en-GB" dirty="0"/>
                        <a:t>B</a:t>
                      </a:r>
                    </a:p>
                  </a:txBody>
                  <a:tcPr/>
                </a:tc>
                <a:tc>
                  <a:txBody>
                    <a:bodyPr/>
                    <a:lstStyle/>
                    <a:p>
                      <a:pPr algn="ctr"/>
                      <a:r>
                        <a:rPr lang="en-GB" dirty="0"/>
                        <a:t>3</a:t>
                      </a:r>
                    </a:p>
                  </a:txBody>
                  <a:tcPr/>
                </a:tc>
                <a:extLst>
                  <a:ext uri="{0D108BD9-81ED-4DB2-BD59-A6C34878D82A}">
                    <a16:rowId xmlns:a16="http://schemas.microsoft.com/office/drawing/2014/main" val="389462449"/>
                  </a:ext>
                </a:extLst>
              </a:tr>
              <a:tr h="370840">
                <a:tc>
                  <a:txBody>
                    <a:bodyPr/>
                    <a:lstStyle/>
                    <a:p>
                      <a:pPr algn="ctr"/>
                      <a:r>
                        <a:rPr lang="en-GB" dirty="0"/>
                        <a:t>C</a:t>
                      </a:r>
                    </a:p>
                  </a:txBody>
                  <a:tcPr/>
                </a:tc>
                <a:tc>
                  <a:txBody>
                    <a:bodyPr/>
                    <a:lstStyle/>
                    <a:p>
                      <a:pPr algn="ctr"/>
                      <a:r>
                        <a:rPr lang="en-GB" dirty="0"/>
                        <a:t>9</a:t>
                      </a:r>
                    </a:p>
                  </a:txBody>
                  <a:tcPr/>
                </a:tc>
                <a:extLst>
                  <a:ext uri="{0D108BD9-81ED-4DB2-BD59-A6C34878D82A}">
                    <a16:rowId xmlns:a16="http://schemas.microsoft.com/office/drawing/2014/main" val="4089743007"/>
                  </a:ext>
                </a:extLst>
              </a:tr>
            </a:tbl>
          </a:graphicData>
        </a:graphic>
      </p:graphicFrame>
      <p:cxnSp>
        <p:nvCxnSpPr>
          <p:cNvPr id="153" name="Straight Arrow Connector 152">
            <a:extLst>
              <a:ext uri="{FF2B5EF4-FFF2-40B4-BE49-F238E27FC236}">
                <a16:creationId xmlns:a16="http://schemas.microsoft.com/office/drawing/2014/main" id="{1FEA49EC-1310-EE4A-8CB6-2575A164B793}"/>
              </a:ext>
            </a:extLst>
          </p:cNvPr>
          <p:cNvCxnSpPr>
            <a:cxnSpLocks/>
          </p:cNvCxnSpPr>
          <p:nvPr/>
        </p:nvCxnSpPr>
        <p:spPr>
          <a:xfrm>
            <a:off x="5740277" y="3770487"/>
            <a:ext cx="0" cy="381266"/>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56" name="Freeform 155">
            <a:extLst>
              <a:ext uri="{FF2B5EF4-FFF2-40B4-BE49-F238E27FC236}">
                <a16:creationId xmlns:a16="http://schemas.microsoft.com/office/drawing/2014/main" id="{CE5677D9-9ABD-8C46-9709-C684AA59232E}"/>
              </a:ext>
            </a:extLst>
          </p:cNvPr>
          <p:cNvSpPr/>
          <p:nvPr/>
        </p:nvSpPr>
        <p:spPr>
          <a:xfrm>
            <a:off x="7014723" y="5107837"/>
            <a:ext cx="3294953" cy="448061"/>
          </a:xfrm>
          <a:custGeom>
            <a:avLst/>
            <a:gdLst>
              <a:gd name="connsiteX0" fmla="*/ 0 w 908685"/>
              <a:gd name="connsiteY0" fmla="*/ 0 h 1291590"/>
              <a:gd name="connsiteX1" fmla="*/ 605790 w 908685"/>
              <a:gd name="connsiteY1" fmla="*/ 5715 h 1291590"/>
              <a:gd name="connsiteX2" fmla="*/ 605790 w 908685"/>
              <a:gd name="connsiteY2" fmla="*/ 1291590 h 1291590"/>
              <a:gd name="connsiteX3" fmla="*/ 908685 w 908685"/>
              <a:gd name="connsiteY3" fmla="*/ 1285875 h 1291590"/>
              <a:gd name="connsiteX0" fmla="*/ 0 w 908685"/>
              <a:gd name="connsiteY0" fmla="*/ 0 h 1291590"/>
              <a:gd name="connsiteX1" fmla="*/ 462915 w 908685"/>
              <a:gd name="connsiteY1" fmla="*/ 5715 h 1291590"/>
              <a:gd name="connsiteX2" fmla="*/ 605790 w 908685"/>
              <a:gd name="connsiteY2" fmla="*/ 1291590 h 1291590"/>
              <a:gd name="connsiteX3" fmla="*/ 908685 w 908685"/>
              <a:gd name="connsiteY3" fmla="*/ 1285875 h 1291590"/>
              <a:gd name="connsiteX0" fmla="*/ 0 w 908685"/>
              <a:gd name="connsiteY0" fmla="*/ 0 h 1285875"/>
              <a:gd name="connsiteX1" fmla="*/ 462915 w 908685"/>
              <a:gd name="connsiteY1" fmla="*/ 5715 h 1285875"/>
              <a:gd name="connsiteX2" fmla="*/ 480060 w 908685"/>
              <a:gd name="connsiteY2" fmla="*/ 1277459 h 1285875"/>
              <a:gd name="connsiteX3" fmla="*/ 908685 w 908685"/>
              <a:gd name="connsiteY3" fmla="*/ 1285875 h 1285875"/>
              <a:gd name="connsiteX0" fmla="*/ 0 w 908685"/>
              <a:gd name="connsiteY0" fmla="*/ 0 h 1285875"/>
              <a:gd name="connsiteX1" fmla="*/ 462915 w 908685"/>
              <a:gd name="connsiteY1" fmla="*/ 5715 h 1285875"/>
              <a:gd name="connsiteX2" fmla="*/ 457057 w 908685"/>
              <a:gd name="connsiteY2" fmla="*/ 1277459 h 1285875"/>
              <a:gd name="connsiteX3" fmla="*/ 908685 w 908685"/>
              <a:gd name="connsiteY3" fmla="*/ 1285875 h 1285875"/>
              <a:gd name="connsiteX0" fmla="*/ 0 w 908685"/>
              <a:gd name="connsiteY0" fmla="*/ 0 h 1291680"/>
              <a:gd name="connsiteX1" fmla="*/ 462915 w 908685"/>
              <a:gd name="connsiteY1" fmla="*/ 5715 h 1291680"/>
              <a:gd name="connsiteX2" fmla="*/ 462808 w 908685"/>
              <a:gd name="connsiteY2" fmla="*/ 1291680 h 1291680"/>
              <a:gd name="connsiteX3" fmla="*/ 908685 w 908685"/>
              <a:gd name="connsiteY3" fmla="*/ 1285875 h 1291680"/>
              <a:gd name="connsiteX0" fmla="*/ 0 w 908685"/>
              <a:gd name="connsiteY0" fmla="*/ 0 h 1291680"/>
              <a:gd name="connsiteX1" fmla="*/ 462915 w 908685"/>
              <a:gd name="connsiteY1" fmla="*/ 5715 h 1291680"/>
              <a:gd name="connsiteX2" fmla="*/ 462808 w 908685"/>
              <a:gd name="connsiteY2" fmla="*/ 1291680 h 1291680"/>
              <a:gd name="connsiteX3" fmla="*/ 908685 w 908685"/>
              <a:gd name="connsiteY3" fmla="*/ 1285875 h 1291680"/>
              <a:gd name="connsiteX0" fmla="*/ 0 w 908685"/>
              <a:gd name="connsiteY0" fmla="*/ 0 h 1291680"/>
              <a:gd name="connsiteX1" fmla="*/ 462915 w 908685"/>
              <a:gd name="connsiteY1" fmla="*/ 5715 h 1291680"/>
              <a:gd name="connsiteX2" fmla="*/ 462808 w 908685"/>
              <a:gd name="connsiteY2" fmla="*/ 1291680 h 1291680"/>
              <a:gd name="connsiteX3" fmla="*/ 908685 w 908685"/>
              <a:gd name="connsiteY3" fmla="*/ 1285875 h 1291680"/>
              <a:gd name="connsiteX0" fmla="*/ 0 w 463384"/>
              <a:gd name="connsiteY0" fmla="*/ 0 h 1291680"/>
              <a:gd name="connsiteX1" fmla="*/ 462915 w 463384"/>
              <a:gd name="connsiteY1" fmla="*/ 5715 h 1291680"/>
              <a:gd name="connsiteX2" fmla="*/ 462808 w 463384"/>
              <a:gd name="connsiteY2" fmla="*/ 1291680 h 1291680"/>
              <a:gd name="connsiteX3" fmla="*/ 86648 w 463384"/>
              <a:gd name="connsiteY3" fmla="*/ 1290683 h 1291680"/>
              <a:gd name="connsiteX0" fmla="*/ 0 w 463384"/>
              <a:gd name="connsiteY0" fmla="*/ 0 h 1291680"/>
              <a:gd name="connsiteX1" fmla="*/ 462915 w 463384"/>
              <a:gd name="connsiteY1" fmla="*/ 5715 h 1291680"/>
              <a:gd name="connsiteX2" fmla="*/ 462808 w 463384"/>
              <a:gd name="connsiteY2" fmla="*/ 1291680 h 1291680"/>
              <a:gd name="connsiteX3" fmla="*/ 86648 w 463384"/>
              <a:gd name="connsiteY3" fmla="*/ 1290683 h 1291680"/>
              <a:gd name="connsiteX0" fmla="*/ 214807 w 678191"/>
              <a:gd name="connsiteY0" fmla="*/ 0 h 1291680"/>
              <a:gd name="connsiteX1" fmla="*/ 677722 w 678191"/>
              <a:gd name="connsiteY1" fmla="*/ 5715 h 1291680"/>
              <a:gd name="connsiteX2" fmla="*/ 677615 w 678191"/>
              <a:gd name="connsiteY2" fmla="*/ 1291680 h 1291680"/>
              <a:gd name="connsiteX3" fmla="*/ 0 w 678191"/>
              <a:gd name="connsiteY3" fmla="*/ 1284677 h 1291680"/>
              <a:gd name="connsiteX0" fmla="*/ 677722 w 678191"/>
              <a:gd name="connsiteY0" fmla="*/ 0 h 1285965"/>
              <a:gd name="connsiteX1" fmla="*/ 677615 w 678191"/>
              <a:gd name="connsiteY1" fmla="*/ 1285965 h 1285965"/>
              <a:gd name="connsiteX2" fmla="*/ 0 w 678191"/>
              <a:gd name="connsiteY2" fmla="*/ 1278962 h 1285965"/>
              <a:gd name="connsiteX0" fmla="*/ 677722 w 678302"/>
              <a:gd name="connsiteY0" fmla="*/ 0 h 1285965"/>
              <a:gd name="connsiteX1" fmla="*/ 677615 w 678302"/>
              <a:gd name="connsiteY1" fmla="*/ 1285965 h 1285965"/>
              <a:gd name="connsiteX2" fmla="*/ 0 w 678302"/>
              <a:gd name="connsiteY2" fmla="*/ 1278962 h 1285965"/>
              <a:gd name="connsiteX0" fmla="*/ 677722 w 678302"/>
              <a:gd name="connsiteY0" fmla="*/ 0 h 1297681"/>
              <a:gd name="connsiteX1" fmla="*/ 677615 w 678302"/>
              <a:gd name="connsiteY1" fmla="*/ 1297681 h 1297681"/>
              <a:gd name="connsiteX2" fmla="*/ 0 w 678302"/>
              <a:gd name="connsiteY2" fmla="*/ 1278962 h 1297681"/>
              <a:gd name="connsiteX0" fmla="*/ 677722 w 677722"/>
              <a:gd name="connsiteY0" fmla="*/ 0 h 1297681"/>
              <a:gd name="connsiteX1" fmla="*/ 677615 w 677722"/>
              <a:gd name="connsiteY1" fmla="*/ 1297681 h 1297681"/>
              <a:gd name="connsiteX2" fmla="*/ 0 w 677722"/>
              <a:gd name="connsiteY2" fmla="*/ 1278962 h 1297681"/>
              <a:gd name="connsiteX0" fmla="*/ 673452 w 677615"/>
              <a:gd name="connsiteY0" fmla="*/ 0 h 1285965"/>
              <a:gd name="connsiteX1" fmla="*/ 677615 w 677615"/>
              <a:gd name="connsiteY1" fmla="*/ 1285965 h 1285965"/>
              <a:gd name="connsiteX2" fmla="*/ 0 w 677615"/>
              <a:gd name="connsiteY2" fmla="*/ 1267246 h 1285965"/>
              <a:gd name="connsiteX0" fmla="*/ 673452 w 677615"/>
              <a:gd name="connsiteY0" fmla="*/ 0 h 1285965"/>
              <a:gd name="connsiteX1" fmla="*/ 677615 w 677615"/>
              <a:gd name="connsiteY1" fmla="*/ 1285965 h 1285965"/>
              <a:gd name="connsiteX2" fmla="*/ 0 w 677615"/>
              <a:gd name="connsiteY2" fmla="*/ 1267246 h 1285965"/>
              <a:gd name="connsiteX0" fmla="*/ 673452 w 675907"/>
              <a:gd name="connsiteY0" fmla="*/ 0 h 1285965"/>
              <a:gd name="connsiteX1" fmla="*/ 675907 w 675907"/>
              <a:gd name="connsiteY1" fmla="*/ 1285965 h 1285965"/>
              <a:gd name="connsiteX2" fmla="*/ 0 w 675907"/>
              <a:gd name="connsiteY2" fmla="*/ 1267246 h 1285965"/>
              <a:gd name="connsiteX0" fmla="*/ 673452 w 675907"/>
              <a:gd name="connsiteY0" fmla="*/ 0 h 1285965"/>
              <a:gd name="connsiteX1" fmla="*/ 675907 w 675907"/>
              <a:gd name="connsiteY1" fmla="*/ 1285965 h 1285965"/>
              <a:gd name="connsiteX2" fmla="*/ 0 w 675907"/>
              <a:gd name="connsiteY2" fmla="*/ 1267246 h 1285965"/>
            </a:gdLst>
            <a:ahLst/>
            <a:cxnLst>
              <a:cxn ang="0">
                <a:pos x="connsiteX0" y="connsiteY0"/>
              </a:cxn>
              <a:cxn ang="0">
                <a:pos x="connsiteX1" y="connsiteY1"/>
              </a:cxn>
              <a:cxn ang="0">
                <a:pos x="connsiteX2" y="connsiteY2"/>
              </a:cxn>
            </a:cxnLst>
            <a:rect l="l" t="t" r="r" b="b"/>
            <a:pathLst>
              <a:path w="675907" h="1285965">
                <a:moveTo>
                  <a:pt x="673452" y="0"/>
                </a:moveTo>
                <a:cubicBezTo>
                  <a:pt x="673207" y="447346"/>
                  <a:pt x="675298" y="911418"/>
                  <a:pt x="675907" y="1285965"/>
                </a:cubicBezTo>
                <a:lnTo>
                  <a:pt x="0" y="1267246"/>
                </a:lnTo>
              </a:path>
            </a:pathLst>
          </a:custGeom>
          <a:noFill/>
          <a:ln w="76200">
            <a:solidFill>
              <a:schemeClr val="accent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36" name="Straight Connector 135">
            <a:extLst>
              <a:ext uri="{FF2B5EF4-FFF2-40B4-BE49-F238E27FC236}">
                <a16:creationId xmlns:a16="http://schemas.microsoft.com/office/drawing/2014/main" id="{C7300890-466B-3444-BFD3-ED554CA8A703}"/>
              </a:ext>
            </a:extLst>
          </p:cNvPr>
          <p:cNvCxnSpPr>
            <a:cxnSpLocks/>
          </p:cNvCxnSpPr>
          <p:nvPr/>
        </p:nvCxnSpPr>
        <p:spPr>
          <a:xfrm>
            <a:off x="2492792" y="3766167"/>
            <a:ext cx="3896407" cy="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AB947553-92F1-0942-BE30-533948EE40E4}"/>
              </a:ext>
            </a:extLst>
          </p:cNvPr>
          <p:cNvCxnSpPr>
            <a:cxnSpLocks/>
          </p:cNvCxnSpPr>
          <p:nvPr/>
        </p:nvCxnSpPr>
        <p:spPr>
          <a:xfrm flipV="1">
            <a:off x="2534085" y="3489168"/>
            <a:ext cx="1758" cy="276999"/>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7EC4F586-C212-224E-9548-0E57EE4D85D0}"/>
              </a:ext>
            </a:extLst>
          </p:cNvPr>
          <p:cNvCxnSpPr>
            <a:cxnSpLocks/>
          </p:cNvCxnSpPr>
          <p:nvPr/>
        </p:nvCxnSpPr>
        <p:spPr>
          <a:xfrm flipV="1">
            <a:off x="4141728" y="3471432"/>
            <a:ext cx="1758" cy="276999"/>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8F2F331E-C2AD-BE40-86FE-842272DA34AD}"/>
              </a:ext>
            </a:extLst>
          </p:cNvPr>
          <p:cNvCxnSpPr>
            <a:cxnSpLocks/>
          </p:cNvCxnSpPr>
          <p:nvPr/>
        </p:nvCxnSpPr>
        <p:spPr>
          <a:xfrm flipV="1">
            <a:off x="6352080" y="3491303"/>
            <a:ext cx="1758" cy="276999"/>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67" name="Straight Arrow Connector 166">
            <a:extLst>
              <a:ext uri="{FF2B5EF4-FFF2-40B4-BE49-F238E27FC236}">
                <a16:creationId xmlns:a16="http://schemas.microsoft.com/office/drawing/2014/main" id="{14E60003-2A5E-4F43-B41E-C674208D78DF}"/>
              </a:ext>
            </a:extLst>
          </p:cNvPr>
          <p:cNvCxnSpPr>
            <a:cxnSpLocks/>
          </p:cNvCxnSpPr>
          <p:nvPr/>
        </p:nvCxnSpPr>
        <p:spPr>
          <a:xfrm rot="10800000">
            <a:off x="3790418" y="5236679"/>
            <a:ext cx="395375"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2" name="Slide Number Placeholder 2">
            <a:extLst>
              <a:ext uri="{FF2B5EF4-FFF2-40B4-BE49-F238E27FC236}">
                <a16:creationId xmlns:a16="http://schemas.microsoft.com/office/drawing/2014/main" id="{23480734-8520-5EB2-E65C-21B1BDABE2A9}"/>
              </a:ext>
            </a:extLst>
          </p:cNvPr>
          <p:cNvSpPr>
            <a:spLocks noGrp="1"/>
          </p:cNvSpPr>
          <p:nvPr>
            <p:ph type="sldNum" sz="quarter" idx="12"/>
          </p:nvPr>
        </p:nvSpPr>
        <p:spPr>
          <a:xfrm>
            <a:off x="9297081" y="6414216"/>
            <a:ext cx="2743200" cy="365125"/>
          </a:xfrm>
        </p:spPr>
        <p:txBody>
          <a:bodyPr/>
          <a:lstStyle/>
          <a:p>
            <a:fld id="{FE1C72F9-1132-3C4A-93C5-CF217ED18781}" type="slidenum">
              <a:rPr lang="en-GB" smtClean="0"/>
              <a:t>38</a:t>
            </a:fld>
            <a:endParaRPr lang="en-GB" dirty="0"/>
          </a:p>
        </p:txBody>
      </p:sp>
      <p:sp>
        <p:nvSpPr>
          <p:cNvPr id="8" name="Rounded Rectangle 4">
            <a:extLst>
              <a:ext uri="{FF2B5EF4-FFF2-40B4-BE49-F238E27FC236}">
                <a16:creationId xmlns:a16="http://schemas.microsoft.com/office/drawing/2014/main" id="{05FE352A-81AE-B333-BE22-3953D33CFDB8}"/>
              </a:ext>
            </a:extLst>
          </p:cNvPr>
          <p:cNvSpPr/>
          <p:nvPr/>
        </p:nvSpPr>
        <p:spPr>
          <a:xfrm>
            <a:off x="312314" y="252101"/>
            <a:ext cx="3468754" cy="1570374"/>
          </a:xfrm>
          <a:prstGeom prst="round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4400" b="1" dirty="0"/>
              <a:t>Workflow </a:t>
            </a:r>
            <a:endParaRPr lang="en-US"/>
          </a:p>
          <a:p>
            <a:pPr algn="ctr"/>
            <a:r>
              <a:rPr lang="en-GB" sz="4400" b="1" dirty="0"/>
              <a:t>overview</a:t>
            </a:r>
            <a:endParaRPr lang="en-GB" dirty="0"/>
          </a:p>
        </p:txBody>
      </p:sp>
    </p:spTree>
    <p:extLst>
      <p:ext uri="{BB962C8B-B14F-4D97-AF65-F5344CB8AC3E}">
        <p14:creationId xmlns:p14="http://schemas.microsoft.com/office/powerpoint/2010/main" val="302864420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A88F91-4315-A84F-81CC-A2309DAEC1C8}"/>
              </a:ext>
            </a:extLst>
          </p:cNvPr>
          <p:cNvSpPr>
            <a:spLocks noGrp="1"/>
          </p:cNvSpPr>
          <p:nvPr>
            <p:ph type="title"/>
          </p:nvPr>
        </p:nvSpPr>
        <p:spPr>
          <a:xfrm>
            <a:off x="9530939" y="320675"/>
            <a:ext cx="2257301" cy="1325563"/>
          </a:xfrm>
        </p:spPr>
        <p:txBody>
          <a:bodyPr>
            <a:normAutofit/>
          </a:bodyPr>
          <a:lstStyle/>
          <a:p>
            <a:r>
              <a:rPr lang="en-GB" dirty="0"/>
              <a:t>pipelines</a:t>
            </a:r>
          </a:p>
        </p:txBody>
      </p:sp>
      <p:sp>
        <p:nvSpPr>
          <p:cNvPr id="3" name="Content Placeholder 2">
            <a:extLst>
              <a:ext uri="{FF2B5EF4-FFF2-40B4-BE49-F238E27FC236}">
                <a16:creationId xmlns:a16="http://schemas.microsoft.com/office/drawing/2014/main" id="{4128F570-366F-024A-A296-9050B8485465}"/>
              </a:ext>
            </a:extLst>
          </p:cNvPr>
          <p:cNvSpPr>
            <a:spLocks noGrp="1"/>
          </p:cNvSpPr>
          <p:nvPr>
            <p:ph idx="1"/>
          </p:nvPr>
        </p:nvSpPr>
        <p:spPr>
          <a:xfrm>
            <a:off x="838200" y="2005012"/>
            <a:ext cx="10515600" cy="4351338"/>
          </a:xfrm>
        </p:spPr>
        <p:txBody>
          <a:bodyPr/>
          <a:lstStyle/>
          <a:p>
            <a:r>
              <a:rPr lang="en-GB" sz="2400" dirty="0"/>
              <a:t>Bioinformatics community for curated pipelines</a:t>
            </a:r>
          </a:p>
          <a:p>
            <a:endParaRPr lang="en-GB" sz="2400" dirty="0"/>
          </a:p>
          <a:p>
            <a:endParaRPr lang="en-GB" sz="2400" dirty="0"/>
          </a:p>
          <a:p>
            <a:endParaRPr lang="en-GB" sz="2400" dirty="0"/>
          </a:p>
          <a:p>
            <a:r>
              <a:rPr lang="en-GB" sz="2400" dirty="0"/>
              <a:t>Completely reproducible, following gold standards and easy to implement</a:t>
            </a:r>
          </a:p>
          <a:p>
            <a:endParaRPr lang="en-GB" sz="2400" dirty="0"/>
          </a:p>
          <a:p>
            <a:r>
              <a:rPr lang="en-GB" sz="2400" dirty="0"/>
              <a:t>More and more pipelines are being introduced and updated</a:t>
            </a:r>
          </a:p>
          <a:p>
            <a:endParaRPr lang="en-GB" dirty="0"/>
          </a:p>
        </p:txBody>
      </p:sp>
      <p:sp>
        <p:nvSpPr>
          <p:cNvPr id="4" name="Slide Number Placeholder 3">
            <a:extLst>
              <a:ext uri="{FF2B5EF4-FFF2-40B4-BE49-F238E27FC236}">
                <a16:creationId xmlns:a16="http://schemas.microsoft.com/office/drawing/2014/main" id="{74637883-0128-BF46-947A-539DF5E4843B}"/>
              </a:ext>
            </a:extLst>
          </p:cNvPr>
          <p:cNvSpPr>
            <a:spLocks noGrp="1"/>
          </p:cNvSpPr>
          <p:nvPr>
            <p:ph type="sldNum" sz="quarter" idx="12"/>
          </p:nvPr>
        </p:nvSpPr>
        <p:spPr/>
        <p:txBody>
          <a:bodyPr/>
          <a:lstStyle/>
          <a:p>
            <a:fld id="{FE1C72F9-1132-3C4A-93C5-CF217ED18781}" type="slidenum">
              <a:rPr lang="en-GB" smtClean="0"/>
              <a:t>39</a:t>
            </a:fld>
            <a:endParaRPr lang="en-GB"/>
          </a:p>
        </p:txBody>
      </p:sp>
      <p:pic>
        <p:nvPicPr>
          <p:cNvPr id="5" name="Picture 4">
            <a:extLst>
              <a:ext uri="{FF2B5EF4-FFF2-40B4-BE49-F238E27FC236}">
                <a16:creationId xmlns:a16="http://schemas.microsoft.com/office/drawing/2014/main" id="{DF72AE5E-5034-FD4A-9903-6E906A3C4FD0}"/>
              </a:ext>
            </a:extLst>
          </p:cNvPr>
          <p:cNvPicPr>
            <a:picLocks noChangeAspect="1"/>
          </p:cNvPicPr>
          <p:nvPr/>
        </p:nvPicPr>
        <p:blipFill>
          <a:blip r:embed="rId3"/>
          <a:stretch>
            <a:fillRect/>
          </a:stretch>
        </p:blipFill>
        <p:spPr>
          <a:xfrm>
            <a:off x="6530441" y="511926"/>
            <a:ext cx="3138477" cy="816004"/>
          </a:xfrm>
          <a:prstGeom prst="rect">
            <a:avLst/>
          </a:prstGeom>
        </p:spPr>
      </p:pic>
      <p:sp>
        <p:nvSpPr>
          <p:cNvPr id="6" name="Rectangle 5">
            <a:extLst>
              <a:ext uri="{FF2B5EF4-FFF2-40B4-BE49-F238E27FC236}">
                <a16:creationId xmlns:a16="http://schemas.microsoft.com/office/drawing/2014/main" id="{DC4C0867-9BDB-9840-B1F1-A668A879BECD}"/>
              </a:ext>
            </a:extLst>
          </p:cNvPr>
          <p:cNvSpPr/>
          <p:nvPr/>
        </p:nvSpPr>
        <p:spPr>
          <a:xfrm>
            <a:off x="1908810" y="2368635"/>
            <a:ext cx="3348990" cy="830997"/>
          </a:xfrm>
          <a:prstGeom prst="rect">
            <a:avLst/>
          </a:prstGeom>
        </p:spPr>
        <p:txBody>
          <a:bodyPr wrap="square" numCol="1">
            <a:spAutoFit/>
          </a:bodyPr>
          <a:lstStyle/>
          <a:p>
            <a:pPr marL="742950" lvl="1" indent="-285750">
              <a:buFont typeface="Arial" panose="020B0604020202020204" pitchFamily="34" charset="0"/>
              <a:buChar char="•"/>
            </a:pPr>
            <a:r>
              <a:rPr lang="en-GB" sz="2400" dirty="0"/>
              <a:t>Bulk </a:t>
            </a:r>
            <a:r>
              <a:rPr lang="en-GB" sz="2400" dirty="0" err="1"/>
              <a:t>RNAseq</a:t>
            </a:r>
            <a:endParaRPr lang="en-GB" sz="2400" dirty="0"/>
          </a:p>
          <a:p>
            <a:pPr marL="742950" lvl="1" indent="-285750">
              <a:buFont typeface="Arial" panose="020B0604020202020204" pitchFamily="34" charset="0"/>
              <a:buChar char="•"/>
            </a:pPr>
            <a:r>
              <a:rPr lang="en-GB" sz="2400" dirty="0"/>
              <a:t>Single Cell </a:t>
            </a:r>
            <a:r>
              <a:rPr lang="en-GB" sz="2400" dirty="0" err="1"/>
              <a:t>RNAseq</a:t>
            </a:r>
            <a:r>
              <a:rPr lang="en-GB" sz="2400" dirty="0"/>
              <a:t> </a:t>
            </a:r>
          </a:p>
        </p:txBody>
      </p:sp>
      <p:sp>
        <p:nvSpPr>
          <p:cNvPr id="7" name="Rectangle 6">
            <a:extLst>
              <a:ext uri="{FF2B5EF4-FFF2-40B4-BE49-F238E27FC236}">
                <a16:creationId xmlns:a16="http://schemas.microsoft.com/office/drawing/2014/main" id="{3351689F-DCC5-4248-B674-FC4D9F059D96}"/>
              </a:ext>
            </a:extLst>
          </p:cNvPr>
          <p:cNvSpPr/>
          <p:nvPr/>
        </p:nvSpPr>
        <p:spPr>
          <a:xfrm>
            <a:off x="5676900" y="2368635"/>
            <a:ext cx="6096000" cy="1200329"/>
          </a:xfrm>
          <a:prstGeom prst="rect">
            <a:avLst/>
          </a:prstGeom>
        </p:spPr>
        <p:txBody>
          <a:bodyPr numCol="1">
            <a:spAutoFit/>
          </a:bodyPr>
          <a:lstStyle/>
          <a:p>
            <a:pPr marL="742950" lvl="1" indent="-285750">
              <a:buFont typeface="Arial" panose="020B0604020202020204" pitchFamily="34" charset="0"/>
              <a:buChar char="•"/>
            </a:pPr>
            <a:r>
              <a:rPr lang="en-GB" sz="2400" dirty="0" err="1"/>
              <a:t>ATACseq</a:t>
            </a:r>
            <a:endParaRPr lang="en-GB" sz="2400" dirty="0"/>
          </a:p>
          <a:p>
            <a:pPr marL="742950" lvl="1" indent="-285750">
              <a:buFont typeface="Arial" panose="020B0604020202020204" pitchFamily="34" charset="0"/>
              <a:buChar char="•"/>
            </a:pPr>
            <a:r>
              <a:rPr lang="en-GB" sz="2400" dirty="0" err="1"/>
              <a:t>ChIPseq</a:t>
            </a:r>
            <a:endParaRPr lang="en-GB" sz="2400" dirty="0"/>
          </a:p>
          <a:p>
            <a:pPr marL="742950" lvl="1" indent="-285750">
              <a:buFont typeface="Arial" panose="020B0604020202020204" pitchFamily="34" charset="0"/>
              <a:buChar char="•"/>
            </a:pPr>
            <a:r>
              <a:rPr lang="en-GB" sz="2400" dirty="0" err="1"/>
              <a:t>HICseq</a:t>
            </a:r>
            <a:endParaRPr lang="en-GB" sz="2400" dirty="0"/>
          </a:p>
        </p:txBody>
      </p:sp>
      <p:sp>
        <p:nvSpPr>
          <p:cNvPr id="8" name="Rectangle 7">
            <a:extLst>
              <a:ext uri="{FF2B5EF4-FFF2-40B4-BE49-F238E27FC236}">
                <a16:creationId xmlns:a16="http://schemas.microsoft.com/office/drawing/2014/main" id="{09DA083C-801B-1146-AFD2-6FF85D13A1F7}"/>
              </a:ext>
            </a:extLst>
          </p:cNvPr>
          <p:cNvSpPr/>
          <p:nvPr/>
        </p:nvSpPr>
        <p:spPr>
          <a:xfrm>
            <a:off x="838200" y="5897325"/>
            <a:ext cx="2565318" cy="369332"/>
          </a:xfrm>
          <a:prstGeom prst="rect">
            <a:avLst/>
          </a:prstGeom>
        </p:spPr>
        <p:txBody>
          <a:bodyPr wrap="none">
            <a:spAutoFit/>
          </a:bodyPr>
          <a:lstStyle/>
          <a:p>
            <a:r>
              <a:rPr lang="en-GB" dirty="0">
                <a:hlinkClick r:id="rId4"/>
              </a:rPr>
              <a:t>https://</a:t>
            </a:r>
            <a:r>
              <a:rPr lang="en-GB" dirty="0" err="1">
                <a:hlinkClick r:id="rId4"/>
              </a:rPr>
              <a:t>nf-co.re</a:t>
            </a:r>
            <a:r>
              <a:rPr lang="en-GB" dirty="0">
                <a:hlinkClick r:id="rId4"/>
              </a:rPr>
              <a:t>/pipelines</a:t>
            </a:r>
            <a:endParaRPr lang="en-GB" dirty="0"/>
          </a:p>
        </p:txBody>
      </p:sp>
      <p:sp>
        <p:nvSpPr>
          <p:cNvPr id="9" name="Rounded Rectangle 8">
            <a:extLst>
              <a:ext uri="{FF2B5EF4-FFF2-40B4-BE49-F238E27FC236}">
                <a16:creationId xmlns:a16="http://schemas.microsoft.com/office/drawing/2014/main" id="{78F4C97A-0109-B34B-8576-B03853EC9E95}"/>
              </a:ext>
            </a:extLst>
          </p:cNvPr>
          <p:cNvSpPr/>
          <p:nvPr/>
        </p:nvSpPr>
        <p:spPr>
          <a:xfrm>
            <a:off x="838200" y="551695"/>
            <a:ext cx="5557653" cy="829839"/>
          </a:xfrm>
          <a:prstGeom prst="round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400" b="1" dirty="0"/>
              <a:t>Summarised Workflow</a:t>
            </a:r>
          </a:p>
        </p:txBody>
      </p:sp>
    </p:spTree>
    <p:extLst>
      <p:ext uri="{BB962C8B-B14F-4D97-AF65-F5344CB8AC3E}">
        <p14:creationId xmlns:p14="http://schemas.microsoft.com/office/powerpoint/2010/main" val="1291203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A8B3273-F6E2-724F-8869-3442D69E38B4}"/>
              </a:ext>
            </a:extLst>
          </p:cNvPr>
          <p:cNvSpPr/>
          <p:nvPr/>
        </p:nvSpPr>
        <p:spPr>
          <a:xfrm>
            <a:off x="1692453" y="6673334"/>
            <a:ext cx="184731" cy="369332"/>
          </a:xfrm>
          <a:prstGeom prst="rect">
            <a:avLst/>
          </a:prstGeom>
        </p:spPr>
        <p:txBody>
          <a:bodyPr wrap="none">
            <a:spAutoFit/>
          </a:bodyPr>
          <a:lstStyle/>
          <a:p>
            <a:endParaRPr lang="en-US" u="none" dirty="0">
              <a:solidFill>
                <a:schemeClr val="tx1"/>
              </a:solidFill>
              <a:hlinkClick r:id="rId3">
                <a:extLst>
                  <a:ext uri="{A12FA001-AC4F-418D-AE19-62706E023703}">
                    <ahyp:hlinkClr xmlns:ahyp="http://schemas.microsoft.com/office/drawing/2018/hyperlinkcolor" val="tx"/>
                  </a:ext>
                </a:extLst>
              </a:hlinkClick>
            </a:endParaRPr>
          </a:p>
        </p:txBody>
      </p:sp>
      <p:pic>
        <p:nvPicPr>
          <p:cNvPr id="10" name="Picture 9">
            <a:extLst>
              <a:ext uri="{FF2B5EF4-FFF2-40B4-BE49-F238E27FC236}">
                <a16:creationId xmlns:a16="http://schemas.microsoft.com/office/drawing/2014/main" id="{835B5BAD-9612-5841-8CDB-91AEC48617A6}"/>
              </a:ext>
            </a:extLst>
          </p:cNvPr>
          <p:cNvPicPr>
            <a:picLocks noChangeAspect="1"/>
          </p:cNvPicPr>
          <p:nvPr/>
        </p:nvPicPr>
        <p:blipFill rotWithShape="1">
          <a:blip r:embed="rId4"/>
          <a:srcRect r="70329" b="18170"/>
          <a:stretch/>
        </p:blipFill>
        <p:spPr>
          <a:xfrm>
            <a:off x="6036352" y="1051399"/>
            <a:ext cx="2720254" cy="5611891"/>
          </a:xfrm>
          <a:prstGeom prst="rect">
            <a:avLst/>
          </a:prstGeom>
        </p:spPr>
      </p:pic>
      <p:sp>
        <p:nvSpPr>
          <p:cNvPr id="11" name="Rounded Rectangle 10">
            <a:extLst>
              <a:ext uri="{FF2B5EF4-FFF2-40B4-BE49-F238E27FC236}">
                <a16:creationId xmlns:a16="http://schemas.microsoft.com/office/drawing/2014/main" id="{5ADA55B4-451F-0B4F-A2AD-A550482A7D90}"/>
              </a:ext>
            </a:extLst>
          </p:cNvPr>
          <p:cNvSpPr/>
          <p:nvPr/>
        </p:nvSpPr>
        <p:spPr>
          <a:xfrm>
            <a:off x="838201" y="528337"/>
            <a:ext cx="3104408" cy="861076"/>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4400" b="1" dirty="0"/>
              <a:t>File formats</a:t>
            </a:r>
          </a:p>
        </p:txBody>
      </p:sp>
      <p:pic>
        <p:nvPicPr>
          <p:cNvPr id="12" name="Picture 11">
            <a:extLst>
              <a:ext uri="{FF2B5EF4-FFF2-40B4-BE49-F238E27FC236}">
                <a16:creationId xmlns:a16="http://schemas.microsoft.com/office/drawing/2014/main" id="{A1D69DAC-9DE5-9240-9B59-68641F443B39}"/>
              </a:ext>
            </a:extLst>
          </p:cNvPr>
          <p:cNvPicPr>
            <a:picLocks noChangeAspect="1"/>
          </p:cNvPicPr>
          <p:nvPr/>
        </p:nvPicPr>
        <p:blipFill rotWithShape="1">
          <a:blip r:embed="rId4"/>
          <a:srcRect l="70079" b="43521"/>
          <a:stretch/>
        </p:blipFill>
        <p:spPr>
          <a:xfrm>
            <a:off x="1845618" y="2632069"/>
            <a:ext cx="2743200" cy="3873335"/>
          </a:xfrm>
          <a:prstGeom prst="rect">
            <a:avLst/>
          </a:prstGeom>
        </p:spPr>
      </p:pic>
      <p:sp>
        <p:nvSpPr>
          <p:cNvPr id="6" name="Right Arrow 5">
            <a:extLst>
              <a:ext uri="{FF2B5EF4-FFF2-40B4-BE49-F238E27FC236}">
                <a16:creationId xmlns:a16="http://schemas.microsoft.com/office/drawing/2014/main" id="{9AE2FD32-1217-C04A-AD26-C3DDD1666D86}"/>
              </a:ext>
            </a:extLst>
          </p:cNvPr>
          <p:cNvSpPr/>
          <p:nvPr/>
        </p:nvSpPr>
        <p:spPr>
          <a:xfrm>
            <a:off x="1568078" y="3751047"/>
            <a:ext cx="560070" cy="1143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ight Arrow 6">
            <a:extLst>
              <a:ext uri="{FF2B5EF4-FFF2-40B4-BE49-F238E27FC236}">
                <a16:creationId xmlns:a16="http://schemas.microsoft.com/office/drawing/2014/main" id="{63D61E5D-F047-2541-9A70-CA79B850DC2A}"/>
              </a:ext>
            </a:extLst>
          </p:cNvPr>
          <p:cNvSpPr/>
          <p:nvPr/>
        </p:nvSpPr>
        <p:spPr>
          <a:xfrm>
            <a:off x="1568078" y="3516097"/>
            <a:ext cx="560070" cy="1143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ight Arrow 12">
            <a:extLst>
              <a:ext uri="{FF2B5EF4-FFF2-40B4-BE49-F238E27FC236}">
                <a16:creationId xmlns:a16="http://schemas.microsoft.com/office/drawing/2014/main" id="{FF965AA8-FFB7-C549-AE76-F9AB9D882DFD}"/>
              </a:ext>
            </a:extLst>
          </p:cNvPr>
          <p:cNvSpPr/>
          <p:nvPr/>
        </p:nvSpPr>
        <p:spPr>
          <a:xfrm>
            <a:off x="5571555" y="1686432"/>
            <a:ext cx="560070" cy="1143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4" name="Picture 13">
            <a:extLst>
              <a:ext uri="{FF2B5EF4-FFF2-40B4-BE49-F238E27FC236}">
                <a16:creationId xmlns:a16="http://schemas.microsoft.com/office/drawing/2014/main" id="{3789225E-237E-AC49-A606-79202004ADB3}"/>
              </a:ext>
            </a:extLst>
          </p:cNvPr>
          <p:cNvPicPr>
            <a:picLocks noChangeAspect="1"/>
          </p:cNvPicPr>
          <p:nvPr/>
        </p:nvPicPr>
        <p:blipFill rotWithShape="1">
          <a:blip r:embed="rId4"/>
          <a:srcRect t="82799" r="70329"/>
          <a:stretch/>
        </p:blipFill>
        <p:spPr>
          <a:xfrm>
            <a:off x="2056484" y="1797151"/>
            <a:ext cx="2720254" cy="1179616"/>
          </a:xfrm>
          <a:prstGeom prst="rect">
            <a:avLst/>
          </a:prstGeom>
        </p:spPr>
      </p:pic>
      <p:sp>
        <p:nvSpPr>
          <p:cNvPr id="8" name="Right Arrow 7">
            <a:extLst>
              <a:ext uri="{FF2B5EF4-FFF2-40B4-BE49-F238E27FC236}">
                <a16:creationId xmlns:a16="http://schemas.microsoft.com/office/drawing/2014/main" id="{270AD0B7-B0ED-1845-8E6A-2D05FE6EFBE8}"/>
              </a:ext>
            </a:extLst>
          </p:cNvPr>
          <p:cNvSpPr/>
          <p:nvPr/>
        </p:nvSpPr>
        <p:spPr>
          <a:xfrm>
            <a:off x="1565583" y="2272659"/>
            <a:ext cx="560070" cy="1143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ight Arrow 8">
            <a:extLst>
              <a:ext uri="{FF2B5EF4-FFF2-40B4-BE49-F238E27FC236}">
                <a16:creationId xmlns:a16="http://schemas.microsoft.com/office/drawing/2014/main" id="{B27A9CF7-BDFF-7A4C-BAC5-9387CF25022A}"/>
              </a:ext>
            </a:extLst>
          </p:cNvPr>
          <p:cNvSpPr/>
          <p:nvPr/>
        </p:nvSpPr>
        <p:spPr>
          <a:xfrm>
            <a:off x="1565583" y="2517769"/>
            <a:ext cx="560070" cy="1143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Slide Number Placeholder 2">
            <a:extLst>
              <a:ext uri="{FF2B5EF4-FFF2-40B4-BE49-F238E27FC236}">
                <a16:creationId xmlns:a16="http://schemas.microsoft.com/office/drawing/2014/main" id="{056E3D26-3094-F678-EB84-E71D6343CB7B}"/>
              </a:ext>
            </a:extLst>
          </p:cNvPr>
          <p:cNvSpPr>
            <a:spLocks noGrp="1"/>
          </p:cNvSpPr>
          <p:nvPr>
            <p:ph type="sldNum" sz="quarter" idx="12"/>
          </p:nvPr>
        </p:nvSpPr>
        <p:spPr>
          <a:xfrm>
            <a:off x="9297081" y="6414216"/>
            <a:ext cx="2743200" cy="365125"/>
          </a:xfrm>
        </p:spPr>
        <p:txBody>
          <a:bodyPr/>
          <a:lstStyle/>
          <a:p>
            <a:fld id="{FE1C72F9-1132-3C4A-93C5-CF217ED18781}" type="slidenum">
              <a:rPr lang="en-GB" smtClean="0"/>
              <a:t>4</a:t>
            </a:fld>
            <a:endParaRPr lang="en-GB" dirty="0"/>
          </a:p>
        </p:txBody>
      </p:sp>
      <p:sp>
        <p:nvSpPr>
          <p:cNvPr id="2" name="Right Arrow 1">
            <a:extLst>
              <a:ext uri="{FF2B5EF4-FFF2-40B4-BE49-F238E27FC236}">
                <a16:creationId xmlns:a16="http://schemas.microsoft.com/office/drawing/2014/main" id="{793255B0-2221-9646-71FB-97337C919B8F}"/>
              </a:ext>
            </a:extLst>
          </p:cNvPr>
          <p:cNvSpPr/>
          <p:nvPr/>
        </p:nvSpPr>
        <p:spPr>
          <a:xfrm>
            <a:off x="5571555" y="1919515"/>
            <a:ext cx="560070" cy="1143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extBox 3">
            <a:extLst>
              <a:ext uri="{FF2B5EF4-FFF2-40B4-BE49-F238E27FC236}">
                <a16:creationId xmlns:a16="http://schemas.microsoft.com/office/drawing/2014/main" id="{D62C2966-51CA-B41E-1BBA-BEE4948086FA}"/>
              </a:ext>
            </a:extLst>
          </p:cNvPr>
          <p:cNvSpPr txBox="1"/>
          <p:nvPr/>
        </p:nvSpPr>
        <p:spPr>
          <a:xfrm>
            <a:off x="990992" y="2422972"/>
            <a:ext cx="560070" cy="276999"/>
          </a:xfrm>
          <a:prstGeom prst="rect">
            <a:avLst/>
          </a:prstGeom>
          <a:noFill/>
        </p:spPr>
        <p:txBody>
          <a:bodyPr wrap="square" rtlCol="0">
            <a:spAutoFit/>
          </a:bodyPr>
          <a:lstStyle/>
          <a:p>
            <a:pPr algn="ctr"/>
            <a:r>
              <a:rPr lang="en-GB" sz="1200" dirty="0"/>
              <a:t>Reads</a:t>
            </a:r>
          </a:p>
        </p:txBody>
      </p:sp>
      <p:sp>
        <p:nvSpPr>
          <p:cNvPr id="15" name="TextBox 14">
            <a:extLst>
              <a:ext uri="{FF2B5EF4-FFF2-40B4-BE49-F238E27FC236}">
                <a16:creationId xmlns:a16="http://schemas.microsoft.com/office/drawing/2014/main" id="{6007A04F-89CB-0353-A494-C043F2482162}"/>
              </a:ext>
            </a:extLst>
          </p:cNvPr>
          <p:cNvSpPr txBox="1"/>
          <p:nvPr/>
        </p:nvSpPr>
        <p:spPr>
          <a:xfrm>
            <a:off x="775700" y="2163822"/>
            <a:ext cx="854627" cy="276999"/>
          </a:xfrm>
          <a:prstGeom prst="rect">
            <a:avLst/>
          </a:prstGeom>
          <a:noFill/>
        </p:spPr>
        <p:txBody>
          <a:bodyPr wrap="square" rtlCol="0">
            <a:spAutoFit/>
          </a:bodyPr>
          <a:lstStyle/>
          <a:p>
            <a:pPr algn="ctr"/>
            <a:r>
              <a:rPr lang="en-GB" sz="1200" dirty="0"/>
              <a:t>Reference</a:t>
            </a:r>
          </a:p>
        </p:txBody>
      </p:sp>
      <p:sp>
        <p:nvSpPr>
          <p:cNvPr id="16" name="TextBox 15">
            <a:extLst>
              <a:ext uri="{FF2B5EF4-FFF2-40B4-BE49-F238E27FC236}">
                <a16:creationId xmlns:a16="http://schemas.microsoft.com/office/drawing/2014/main" id="{178DFFBA-90FD-6B17-EF56-96EC70394CAD}"/>
              </a:ext>
            </a:extLst>
          </p:cNvPr>
          <p:cNvSpPr txBox="1"/>
          <p:nvPr/>
        </p:nvSpPr>
        <p:spPr>
          <a:xfrm>
            <a:off x="647593" y="3531198"/>
            <a:ext cx="922640" cy="276999"/>
          </a:xfrm>
          <a:prstGeom prst="rect">
            <a:avLst/>
          </a:prstGeom>
          <a:noFill/>
        </p:spPr>
        <p:txBody>
          <a:bodyPr wrap="square" rtlCol="0">
            <a:spAutoFit/>
          </a:bodyPr>
          <a:lstStyle/>
          <a:p>
            <a:pPr algn="ctr"/>
            <a:r>
              <a:rPr lang="en-GB" sz="1200" dirty="0"/>
              <a:t>Annotation</a:t>
            </a:r>
          </a:p>
        </p:txBody>
      </p:sp>
      <p:sp>
        <p:nvSpPr>
          <p:cNvPr id="17" name="TextBox 16">
            <a:extLst>
              <a:ext uri="{FF2B5EF4-FFF2-40B4-BE49-F238E27FC236}">
                <a16:creationId xmlns:a16="http://schemas.microsoft.com/office/drawing/2014/main" id="{06820EDF-1D70-8F20-7888-70CBAA47DB45}"/>
              </a:ext>
            </a:extLst>
          </p:cNvPr>
          <p:cNvSpPr txBox="1"/>
          <p:nvPr/>
        </p:nvSpPr>
        <p:spPr>
          <a:xfrm>
            <a:off x="4583872" y="1615321"/>
            <a:ext cx="922640" cy="276999"/>
          </a:xfrm>
          <a:prstGeom prst="rect">
            <a:avLst/>
          </a:prstGeom>
          <a:noFill/>
        </p:spPr>
        <p:txBody>
          <a:bodyPr wrap="square" rtlCol="0">
            <a:spAutoFit/>
          </a:bodyPr>
          <a:lstStyle/>
          <a:p>
            <a:pPr algn="ctr"/>
            <a:r>
              <a:rPr lang="en-GB" sz="1200" dirty="0"/>
              <a:t>Alignment</a:t>
            </a:r>
          </a:p>
        </p:txBody>
      </p:sp>
      <p:sp>
        <p:nvSpPr>
          <p:cNvPr id="18" name="TextBox 17">
            <a:extLst>
              <a:ext uri="{FF2B5EF4-FFF2-40B4-BE49-F238E27FC236}">
                <a16:creationId xmlns:a16="http://schemas.microsoft.com/office/drawing/2014/main" id="{CD6CF9DB-3BF6-135E-1598-4173CDC0F135}"/>
              </a:ext>
            </a:extLst>
          </p:cNvPr>
          <p:cNvSpPr txBox="1"/>
          <p:nvPr/>
        </p:nvSpPr>
        <p:spPr>
          <a:xfrm>
            <a:off x="4474333" y="1801938"/>
            <a:ext cx="1143049" cy="461665"/>
          </a:xfrm>
          <a:prstGeom prst="rect">
            <a:avLst/>
          </a:prstGeom>
          <a:noFill/>
        </p:spPr>
        <p:txBody>
          <a:bodyPr wrap="square" rtlCol="0">
            <a:spAutoFit/>
          </a:bodyPr>
          <a:lstStyle/>
          <a:p>
            <a:pPr algn="ctr"/>
            <a:r>
              <a:rPr lang="en-GB" sz="1200" dirty="0"/>
              <a:t>Chromosome Regions</a:t>
            </a:r>
          </a:p>
        </p:txBody>
      </p:sp>
      <p:sp>
        <p:nvSpPr>
          <p:cNvPr id="20" name="TextBox 19">
            <a:extLst>
              <a:ext uri="{FF2B5EF4-FFF2-40B4-BE49-F238E27FC236}">
                <a16:creationId xmlns:a16="http://schemas.microsoft.com/office/drawing/2014/main" id="{0A1D4BEE-7C6F-604B-4886-400A5B42AE4E}"/>
              </a:ext>
            </a:extLst>
          </p:cNvPr>
          <p:cNvSpPr txBox="1"/>
          <p:nvPr/>
        </p:nvSpPr>
        <p:spPr>
          <a:xfrm>
            <a:off x="4310992" y="588668"/>
            <a:ext cx="3074816" cy="523220"/>
          </a:xfrm>
          <a:prstGeom prst="rect">
            <a:avLst/>
          </a:prstGeom>
          <a:noFill/>
        </p:spPr>
        <p:txBody>
          <a:bodyPr wrap="none" lIns="91440" tIns="45720" rIns="91440" bIns="45720" rtlCol="0" anchor="t">
            <a:spAutoFit/>
          </a:bodyPr>
          <a:lstStyle/>
          <a:p>
            <a:r>
              <a:rPr lang="en-GB" sz="2800" dirty="0"/>
              <a:t>Today we will use ...</a:t>
            </a:r>
            <a:endParaRPr lang="en-US" dirty="0"/>
          </a:p>
        </p:txBody>
      </p:sp>
      <p:sp>
        <p:nvSpPr>
          <p:cNvPr id="21" name="Rectangle 20">
            <a:extLst>
              <a:ext uri="{FF2B5EF4-FFF2-40B4-BE49-F238E27FC236}">
                <a16:creationId xmlns:a16="http://schemas.microsoft.com/office/drawing/2014/main" id="{2AFA359D-93C9-7603-D612-C25F227858AD}"/>
              </a:ext>
            </a:extLst>
          </p:cNvPr>
          <p:cNvSpPr/>
          <p:nvPr/>
        </p:nvSpPr>
        <p:spPr>
          <a:xfrm>
            <a:off x="697605" y="2167942"/>
            <a:ext cx="3187520" cy="536619"/>
          </a:xfrm>
          <a:prstGeom prst="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BEA64332-CD7E-F588-1350-B41068488C3A}"/>
              </a:ext>
            </a:extLst>
          </p:cNvPr>
          <p:cNvSpPr/>
          <p:nvPr/>
        </p:nvSpPr>
        <p:spPr>
          <a:xfrm>
            <a:off x="697605" y="3434364"/>
            <a:ext cx="3187520" cy="504423"/>
          </a:xfrm>
          <a:prstGeom prst="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CD7A0B75-8B3C-D9E9-1C81-DD8E0BAFB8C5}"/>
              </a:ext>
            </a:extLst>
          </p:cNvPr>
          <p:cNvSpPr/>
          <p:nvPr/>
        </p:nvSpPr>
        <p:spPr>
          <a:xfrm>
            <a:off x="4593464" y="1620590"/>
            <a:ext cx="3144591" cy="601013"/>
          </a:xfrm>
          <a:prstGeom prst="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1495233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F54DCE45-55C9-F944-9808-29EFCA20C5C4}"/>
              </a:ext>
            </a:extLst>
          </p:cNvPr>
          <p:cNvGrpSpPr/>
          <p:nvPr/>
        </p:nvGrpSpPr>
        <p:grpSpPr>
          <a:xfrm>
            <a:off x="2173461" y="2550888"/>
            <a:ext cx="814043" cy="493661"/>
            <a:chOff x="1888176" y="2046153"/>
            <a:chExt cx="814043" cy="493661"/>
          </a:xfrm>
        </p:grpSpPr>
        <p:sp>
          <p:nvSpPr>
            <p:cNvPr id="29" name="Rounded Rectangle 28">
              <a:extLst>
                <a:ext uri="{FF2B5EF4-FFF2-40B4-BE49-F238E27FC236}">
                  <a16:creationId xmlns:a16="http://schemas.microsoft.com/office/drawing/2014/main" id="{7C2B17D2-C1F9-8444-8DC5-B59E26D2DF4D}"/>
                </a:ext>
              </a:extLst>
            </p:cNvPr>
            <p:cNvSpPr/>
            <p:nvPr/>
          </p:nvSpPr>
          <p:spPr>
            <a:xfrm>
              <a:off x="2309344" y="2441177"/>
              <a:ext cx="365760" cy="45720"/>
            </a:xfrm>
            <a:prstGeom prst="roundRect">
              <a:avLst/>
            </a:prstGeom>
            <a:solidFill>
              <a:schemeClr val="accent1"/>
            </a:solidFill>
            <a:ln w="127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0" name="Rounded Rectangle 29">
              <a:extLst>
                <a:ext uri="{FF2B5EF4-FFF2-40B4-BE49-F238E27FC236}">
                  <a16:creationId xmlns:a16="http://schemas.microsoft.com/office/drawing/2014/main" id="{FB49703B-9D6D-6147-9030-443BB683FBD7}"/>
                </a:ext>
              </a:extLst>
            </p:cNvPr>
            <p:cNvSpPr/>
            <p:nvPr/>
          </p:nvSpPr>
          <p:spPr>
            <a:xfrm>
              <a:off x="1903851" y="2375963"/>
              <a:ext cx="365760" cy="45720"/>
            </a:xfrm>
            <a:prstGeom prst="roundRect">
              <a:avLst/>
            </a:prstGeom>
            <a:solidFill>
              <a:schemeClr val="accent1"/>
            </a:solidFill>
            <a:ln w="127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Rounded Rectangle 30">
              <a:extLst>
                <a:ext uri="{FF2B5EF4-FFF2-40B4-BE49-F238E27FC236}">
                  <a16:creationId xmlns:a16="http://schemas.microsoft.com/office/drawing/2014/main" id="{A46B4B23-3CC4-7742-A31F-17F2481EA938}"/>
                </a:ext>
              </a:extLst>
            </p:cNvPr>
            <p:cNvSpPr/>
            <p:nvPr/>
          </p:nvSpPr>
          <p:spPr>
            <a:xfrm>
              <a:off x="1888176" y="2494094"/>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Rounded Rectangle 31">
              <a:extLst>
                <a:ext uri="{FF2B5EF4-FFF2-40B4-BE49-F238E27FC236}">
                  <a16:creationId xmlns:a16="http://schemas.microsoft.com/office/drawing/2014/main" id="{0E83D9A9-0E5A-A54F-97C6-C5D942BBF933}"/>
                </a:ext>
              </a:extLst>
            </p:cNvPr>
            <p:cNvSpPr/>
            <p:nvPr/>
          </p:nvSpPr>
          <p:spPr>
            <a:xfrm>
              <a:off x="2336459" y="2046153"/>
              <a:ext cx="365760" cy="45720"/>
            </a:xfrm>
            <a:prstGeom prst="roundRect">
              <a:avLst/>
            </a:prstGeom>
            <a:solidFill>
              <a:schemeClr val="accent1"/>
            </a:solidFill>
            <a:ln w="127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Rounded Rectangle 32">
              <a:extLst>
                <a:ext uri="{FF2B5EF4-FFF2-40B4-BE49-F238E27FC236}">
                  <a16:creationId xmlns:a16="http://schemas.microsoft.com/office/drawing/2014/main" id="{F524C3E9-B816-014E-838E-8EBCFD9AC800}"/>
                </a:ext>
              </a:extLst>
            </p:cNvPr>
            <p:cNvSpPr/>
            <p:nvPr/>
          </p:nvSpPr>
          <p:spPr>
            <a:xfrm>
              <a:off x="2316209" y="2332099"/>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Rounded Rectangle 33">
              <a:extLst>
                <a:ext uri="{FF2B5EF4-FFF2-40B4-BE49-F238E27FC236}">
                  <a16:creationId xmlns:a16="http://schemas.microsoft.com/office/drawing/2014/main" id="{919571F7-1262-C54A-A3B5-D9368CF32125}"/>
                </a:ext>
              </a:extLst>
            </p:cNvPr>
            <p:cNvSpPr/>
            <p:nvPr/>
          </p:nvSpPr>
          <p:spPr>
            <a:xfrm>
              <a:off x="1938303" y="2262398"/>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Rounded Rectangle 34">
              <a:extLst>
                <a:ext uri="{FF2B5EF4-FFF2-40B4-BE49-F238E27FC236}">
                  <a16:creationId xmlns:a16="http://schemas.microsoft.com/office/drawing/2014/main" id="{17E86772-0FB6-314B-BC11-0CBE2F57CE77}"/>
                </a:ext>
              </a:extLst>
            </p:cNvPr>
            <p:cNvSpPr/>
            <p:nvPr/>
          </p:nvSpPr>
          <p:spPr>
            <a:xfrm>
              <a:off x="2334538" y="2211333"/>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Rounded Rectangle 35">
              <a:extLst>
                <a:ext uri="{FF2B5EF4-FFF2-40B4-BE49-F238E27FC236}">
                  <a16:creationId xmlns:a16="http://schemas.microsoft.com/office/drawing/2014/main" id="{A4DB5471-F1C2-A044-947F-2D1FD9F6EBF8}"/>
                </a:ext>
              </a:extLst>
            </p:cNvPr>
            <p:cNvSpPr/>
            <p:nvPr/>
          </p:nvSpPr>
          <p:spPr>
            <a:xfrm>
              <a:off x="1979760" y="2136498"/>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7" name="TextBox 36">
            <a:extLst>
              <a:ext uri="{FF2B5EF4-FFF2-40B4-BE49-F238E27FC236}">
                <a16:creationId xmlns:a16="http://schemas.microsoft.com/office/drawing/2014/main" id="{4F442926-86E3-3D46-84FE-4D4DF30B34B3}"/>
              </a:ext>
            </a:extLst>
          </p:cNvPr>
          <p:cNvSpPr txBox="1"/>
          <p:nvPr/>
        </p:nvSpPr>
        <p:spPr>
          <a:xfrm>
            <a:off x="2017083" y="3200371"/>
            <a:ext cx="1079142" cy="276999"/>
          </a:xfrm>
          <a:prstGeom prst="rect">
            <a:avLst/>
          </a:prstGeom>
          <a:noFill/>
        </p:spPr>
        <p:txBody>
          <a:bodyPr wrap="square" rtlCol="0">
            <a:spAutoFit/>
          </a:bodyPr>
          <a:lstStyle/>
          <a:p>
            <a:pPr algn="ctr"/>
            <a:r>
              <a:rPr lang="en-GB" sz="1200" dirty="0" err="1"/>
              <a:t>fastq</a:t>
            </a:r>
            <a:r>
              <a:rPr lang="en-GB" sz="1200" dirty="0"/>
              <a:t> file</a:t>
            </a:r>
          </a:p>
        </p:txBody>
      </p:sp>
      <p:sp>
        <p:nvSpPr>
          <p:cNvPr id="4" name="TextBox 3">
            <a:extLst>
              <a:ext uri="{FF2B5EF4-FFF2-40B4-BE49-F238E27FC236}">
                <a16:creationId xmlns:a16="http://schemas.microsoft.com/office/drawing/2014/main" id="{BEB2C308-0D37-E246-A308-B9E080177991}"/>
              </a:ext>
            </a:extLst>
          </p:cNvPr>
          <p:cNvSpPr txBox="1"/>
          <p:nvPr/>
        </p:nvSpPr>
        <p:spPr>
          <a:xfrm>
            <a:off x="2080252" y="1995282"/>
            <a:ext cx="1054712" cy="307777"/>
          </a:xfrm>
          <a:prstGeom prst="rect">
            <a:avLst/>
          </a:prstGeom>
          <a:noFill/>
        </p:spPr>
        <p:txBody>
          <a:bodyPr wrap="none" rtlCol="0">
            <a:spAutoFit/>
          </a:bodyPr>
          <a:lstStyle/>
          <a:p>
            <a:r>
              <a:rPr lang="en-GB" sz="1400" dirty="0"/>
              <a:t>“raw” reads</a:t>
            </a:r>
          </a:p>
        </p:txBody>
      </p:sp>
      <p:sp>
        <p:nvSpPr>
          <p:cNvPr id="79" name="TextBox 78">
            <a:extLst>
              <a:ext uri="{FF2B5EF4-FFF2-40B4-BE49-F238E27FC236}">
                <a16:creationId xmlns:a16="http://schemas.microsoft.com/office/drawing/2014/main" id="{63C216D5-D20B-9748-9CE2-563D8A1A4488}"/>
              </a:ext>
            </a:extLst>
          </p:cNvPr>
          <p:cNvSpPr txBox="1"/>
          <p:nvPr/>
        </p:nvSpPr>
        <p:spPr>
          <a:xfrm>
            <a:off x="467441" y="1995282"/>
            <a:ext cx="957313" cy="307777"/>
          </a:xfrm>
          <a:prstGeom prst="rect">
            <a:avLst/>
          </a:prstGeom>
          <a:noFill/>
        </p:spPr>
        <p:txBody>
          <a:bodyPr wrap="none" rtlCol="0">
            <a:spAutoFit/>
          </a:bodyPr>
          <a:lstStyle/>
          <a:p>
            <a:r>
              <a:rPr lang="en-GB" sz="1400" dirty="0"/>
              <a:t>Sequencer</a:t>
            </a:r>
          </a:p>
        </p:txBody>
      </p:sp>
      <p:pic>
        <p:nvPicPr>
          <p:cNvPr id="80" name="Picture 79">
            <a:extLst>
              <a:ext uri="{FF2B5EF4-FFF2-40B4-BE49-F238E27FC236}">
                <a16:creationId xmlns:a16="http://schemas.microsoft.com/office/drawing/2014/main" id="{557D1E39-7CA5-A24E-9A09-8D22CB67B2C4}"/>
              </a:ext>
            </a:extLst>
          </p:cNvPr>
          <p:cNvPicPr>
            <a:picLocks noChangeAspect="1"/>
          </p:cNvPicPr>
          <p:nvPr/>
        </p:nvPicPr>
        <p:blipFill rotWithShape="1">
          <a:blip r:embed="rId3"/>
          <a:srcRect l="18732" t="689" r="17691" b="628"/>
          <a:stretch/>
        </p:blipFill>
        <p:spPr>
          <a:xfrm>
            <a:off x="368148" y="2446520"/>
            <a:ext cx="1155898" cy="1009463"/>
          </a:xfrm>
          <a:prstGeom prst="rect">
            <a:avLst/>
          </a:prstGeom>
        </p:spPr>
      </p:pic>
      <p:sp>
        <p:nvSpPr>
          <p:cNvPr id="21" name="TextBox 20">
            <a:extLst>
              <a:ext uri="{FF2B5EF4-FFF2-40B4-BE49-F238E27FC236}">
                <a16:creationId xmlns:a16="http://schemas.microsoft.com/office/drawing/2014/main" id="{832B773D-839C-3F4A-9525-110F71650C61}"/>
              </a:ext>
            </a:extLst>
          </p:cNvPr>
          <p:cNvSpPr txBox="1"/>
          <p:nvPr/>
        </p:nvSpPr>
        <p:spPr>
          <a:xfrm>
            <a:off x="3466780" y="1887560"/>
            <a:ext cx="1418374" cy="523220"/>
          </a:xfrm>
          <a:prstGeom prst="rect">
            <a:avLst/>
          </a:prstGeom>
          <a:noFill/>
        </p:spPr>
        <p:txBody>
          <a:bodyPr wrap="square" rtlCol="0">
            <a:spAutoFit/>
          </a:bodyPr>
          <a:lstStyle/>
          <a:p>
            <a:pPr algn="ctr"/>
            <a:r>
              <a:rPr lang="en-GB" sz="1400" dirty="0"/>
              <a:t>Cleaned and trimmed reads</a:t>
            </a:r>
          </a:p>
        </p:txBody>
      </p:sp>
      <p:grpSp>
        <p:nvGrpSpPr>
          <p:cNvPr id="86" name="Group 85">
            <a:extLst>
              <a:ext uri="{FF2B5EF4-FFF2-40B4-BE49-F238E27FC236}">
                <a16:creationId xmlns:a16="http://schemas.microsoft.com/office/drawing/2014/main" id="{74E333C6-8B7D-BD47-8EEE-B900D9021590}"/>
              </a:ext>
            </a:extLst>
          </p:cNvPr>
          <p:cNvGrpSpPr/>
          <p:nvPr/>
        </p:nvGrpSpPr>
        <p:grpSpPr>
          <a:xfrm>
            <a:off x="3769906" y="2562733"/>
            <a:ext cx="812122" cy="403316"/>
            <a:chOff x="3351216" y="2546199"/>
            <a:chExt cx="812122" cy="403316"/>
          </a:xfrm>
        </p:grpSpPr>
        <p:sp>
          <p:nvSpPr>
            <p:cNvPr id="89" name="Rounded Rectangle 88">
              <a:extLst>
                <a:ext uri="{FF2B5EF4-FFF2-40B4-BE49-F238E27FC236}">
                  <a16:creationId xmlns:a16="http://schemas.microsoft.com/office/drawing/2014/main" id="{9D03EB66-3143-A843-8309-A9F0FD85F8D5}"/>
                </a:ext>
              </a:extLst>
            </p:cNvPr>
            <p:cNvSpPr/>
            <p:nvPr/>
          </p:nvSpPr>
          <p:spPr>
            <a:xfrm>
              <a:off x="3351216" y="2903795"/>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1" name="Rounded Rectangle 90">
              <a:extLst>
                <a:ext uri="{FF2B5EF4-FFF2-40B4-BE49-F238E27FC236}">
                  <a16:creationId xmlns:a16="http://schemas.microsoft.com/office/drawing/2014/main" id="{0506DA7A-4C40-7A47-B92A-B4DF4F9FACB1}"/>
                </a:ext>
              </a:extLst>
            </p:cNvPr>
            <p:cNvSpPr/>
            <p:nvPr/>
          </p:nvSpPr>
          <p:spPr>
            <a:xfrm>
              <a:off x="3779249" y="2741800"/>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2" name="Rounded Rectangle 91">
              <a:extLst>
                <a:ext uri="{FF2B5EF4-FFF2-40B4-BE49-F238E27FC236}">
                  <a16:creationId xmlns:a16="http://schemas.microsoft.com/office/drawing/2014/main" id="{EC4B7D67-CABD-0144-B3D4-5D2066D54098}"/>
                </a:ext>
              </a:extLst>
            </p:cNvPr>
            <p:cNvSpPr/>
            <p:nvPr/>
          </p:nvSpPr>
          <p:spPr>
            <a:xfrm>
              <a:off x="3401343" y="2672099"/>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3" name="Rounded Rectangle 92">
              <a:extLst>
                <a:ext uri="{FF2B5EF4-FFF2-40B4-BE49-F238E27FC236}">
                  <a16:creationId xmlns:a16="http://schemas.microsoft.com/office/drawing/2014/main" id="{58103CB4-0D5F-8A40-B875-A0274EC560D6}"/>
                </a:ext>
              </a:extLst>
            </p:cNvPr>
            <p:cNvSpPr/>
            <p:nvPr/>
          </p:nvSpPr>
          <p:spPr>
            <a:xfrm>
              <a:off x="3797578" y="2621034"/>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4" name="Rounded Rectangle 93">
              <a:extLst>
                <a:ext uri="{FF2B5EF4-FFF2-40B4-BE49-F238E27FC236}">
                  <a16:creationId xmlns:a16="http://schemas.microsoft.com/office/drawing/2014/main" id="{6CA2C92F-0C37-2C40-BA94-9B2072A53998}"/>
                </a:ext>
              </a:extLst>
            </p:cNvPr>
            <p:cNvSpPr/>
            <p:nvPr/>
          </p:nvSpPr>
          <p:spPr>
            <a:xfrm>
              <a:off x="3442800" y="2546199"/>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grpSp>
        <p:nvGrpSpPr>
          <p:cNvPr id="24" name="Group 23">
            <a:extLst>
              <a:ext uri="{FF2B5EF4-FFF2-40B4-BE49-F238E27FC236}">
                <a16:creationId xmlns:a16="http://schemas.microsoft.com/office/drawing/2014/main" id="{4CFF6FBC-2716-4B40-BA91-7BBCB1ECE858}"/>
              </a:ext>
            </a:extLst>
          </p:cNvPr>
          <p:cNvGrpSpPr/>
          <p:nvPr/>
        </p:nvGrpSpPr>
        <p:grpSpPr>
          <a:xfrm>
            <a:off x="5458264" y="806183"/>
            <a:ext cx="1828800" cy="829839"/>
            <a:chOff x="5079677" y="301448"/>
            <a:chExt cx="1828800" cy="829839"/>
          </a:xfrm>
        </p:grpSpPr>
        <p:sp>
          <p:nvSpPr>
            <p:cNvPr id="22" name="TextBox 21">
              <a:extLst>
                <a:ext uri="{FF2B5EF4-FFF2-40B4-BE49-F238E27FC236}">
                  <a16:creationId xmlns:a16="http://schemas.microsoft.com/office/drawing/2014/main" id="{23663B6E-C769-F14C-B82B-B8FD08424827}"/>
                </a:ext>
              </a:extLst>
            </p:cNvPr>
            <p:cNvSpPr txBox="1"/>
            <p:nvPr/>
          </p:nvSpPr>
          <p:spPr>
            <a:xfrm>
              <a:off x="5218192" y="301448"/>
              <a:ext cx="1551771" cy="307777"/>
            </a:xfrm>
            <a:prstGeom prst="rect">
              <a:avLst/>
            </a:prstGeom>
            <a:noFill/>
          </p:spPr>
          <p:txBody>
            <a:bodyPr wrap="none" rtlCol="0">
              <a:spAutoFit/>
            </a:bodyPr>
            <a:lstStyle/>
            <a:p>
              <a:r>
                <a:rPr lang="en-GB" sz="1400" dirty="0"/>
                <a:t>Reference genome</a:t>
              </a:r>
            </a:p>
          </p:txBody>
        </p:sp>
        <p:sp>
          <p:nvSpPr>
            <p:cNvPr id="98" name="Rounded Rectangle 97">
              <a:extLst>
                <a:ext uri="{FF2B5EF4-FFF2-40B4-BE49-F238E27FC236}">
                  <a16:creationId xmlns:a16="http://schemas.microsoft.com/office/drawing/2014/main" id="{4E310912-8C90-9E42-BBE0-0728B6295942}"/>
                </a:ext>
              </a:extLst>
            </p:cNvPr>
            <p:cNvSpPr/>
            <p:nvPr/>
          </p:nvSpPr>
          <p:spPr>
            <a:xfrm>
              <a:off x="5079677" y="701881"/>
              <a:ext cx="1828800" cy="77319"/>
            </a:xfrm>
            <a:prstGeom prst="roundRect">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TextBox 22">
              <a:extLst>
                <a:ext uri="{FF2B5EF4-FFF2-40B4-BE49-F238E27FC236}">
                  <a16:creationId xmlns:a16="http://schemas.microsoft.com/office/drawing/2014/main" id="{34EF3421-135C-FF45-BB64-010FEF039112}"/>
                </a:ext>
              </a:extLst>
            </p:cNvPr>
            <p:cNvSpPr txBox="1"/>
            <p:nvPr/>
          </p:nvSpPr>
          <p:spPr>
            <a:xfrm>
              <a:off x="5637345" y="854288"/>
              <a:ext cx="713465" cy="276999"/>
            </a:xfrm>
            <a:prstGeom prst="rect">
              <a:avLst/>
            </a:prstGeom>
            <a:noFill/>
          </p:spPr>
          <p:txBody>
            <a:bodyPr wrap="none" rtlCol="0">
              <a:spAutoFit/>
            </a:bodyPr>
            <a:lstStyle/>
            <a:p>
              <a:r>
                <a:rPr lang="en-GB" sz="1200" dirty="0" err="1"/>
                <a:t>fasta</a:t>
              </a:r>
              <a:r>
                <a:rPr lang="en-GB" sz="1200" dirty="0"/>
                <a:t> file</a:t>
              </a:r>
            </a:p>
          </p:txBody>
        </p:sp>
      </p:grpSp>
      <p:grpSp>
        <p:nvGrpSpPr>
          <p:cNvPr id="26" name="Group 25">
            <a:extLst>
              <a:ext uri="{FF2B5EF4-FFF2-40B4-BE49-F238E27FC236}">
                <a16:creationId xmlns:a16="http://schemas.microsoft.com/office/drawing/2014/main" id="{4CE4B115-4A84-824C-8130-8EDBD6813547}"/>
              </a:ext>
            </a:extLst>
          </p:cNvPr>
          <p:cNvGrpSpPr/>
          <p:nvPr/>
        </p:nvGrpSpPr>
        <p:grpSpPr>
          <a:xfrm>
            <a:off x="5420230" y="2581917"/>
            <a:ext cx="1828800" cy="294432"/>
            <a:chOff x="5181600" y="2077182"/>
            <a:chExt cx="1828800" cy="294432"/>
          </a:xfrm>
        </p:grpSpPr>
        <p:sp>
          <p:nvSpPr>
            <p:cNvPr id="101" name="Rounded Rectangle 100">
              <a:extLst>
                <a:ext uri="{FF2B5EF4-FFF2-40B4-BE49-F238E27FC236}">
                  <a16:creationId xmlns:a16="http://schemas.microsoft.com/office/drawing/2014/main" id="{56ED603B-A44A-054D-A505-7411C9CA4A75}"/>
                </a:ext>
              </a:extLst>
            </p:cNvPr>
            <p:cNvSpPr/>
            <p:nvPr/>
          </p:nvSpPr>
          <p:spPr>
            <a:xfrm>
              <a:off x="5181600" y="2294295"/>
              <a:ext cx="1828800" cy="77319"/>
            </a:xfrm>
            <a:prstGeom prst="roundRect">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3" name="Rounded Rectangle 102">
              <a:extLst>
                <a:ext uri="{FF2B5EF4-FFF2-40B4-BE49-F238E27FC236}">
                  <a16:creationId xmlns:a16="http://schemas.microsoft.com/office/drawing/2014/main" id="{6A1E0ACD-B466-8548-8674-4C85879F9203}"/>
                </a:ext>
              </a:extLst>
            </p:cNvPr>
            <p:cNvSpPr/>
            <p:nvPr/>
          </p:nvSpPr>
          <p:spPr>
            <a:xfrm>
              <a:off x="5266802" y="2229502"/>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4" name="Rounded Rectangle 103">
              <a:extLst>
                <a:ext uri="{FF2B5EF4-FFF2-40B4-BE49-F238E27FC236}">
                  <a16:creationId xmlns:a16="http://schemas.microsoft.com/office/drawing/2014/main" id="{79625901-3785-874C-9DA6-E5CA00504101}"/>
                </a:ext>
              </a:extLst>
            </p:cNvPr>
            <p:cNvSpPr/>
            <p:nvPr/>
          </p:nvSpPr>
          <p:spPr>
            <a:xfrm>
              <a:off x="6599904" y="2226128"/>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5" name="Rounded Rectangle 104">
              <a:extLst>
                <a:ext uri="{FF2B5EF4-FFF2-40B4-BE49-F238E27FC236}">
                  <a16:creationId xmlns:a16="http://schemas.microsoft.com/office/drawing/2014/main" id="{FFBBE395-6F8F-E043-8D8F-C59FC7992823}"/>
                </a:ext>
              </a:extLst>
            </p:cNvPr>
            <p:cNvSpPr/>
            <p:nvPr/>
          </p:nvSpPr>
          <p:spPr>
            <a:xfrm>
              <a:off x="5372911" y="2156429"/>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6" name="Rounded Rectangle 105">
              <a:extLst>
                <a:ext uri="{FF2B5EF4-FFF2-40B4-BE49-F238E27FC236}">
                  <a16:creationId xmlns:a16="http://schemas.microsoft.com/office/drawing/2014/main" id="{E9C45958-E891-7E48-B6EB-90A6944160D5}"/>
                </a:ext>
              </a:extLst>
            </p:cNvPr>
            <p:cNvSpPr/>
            <p:nvPr/>
          </p:nvSpPr>
          <p:spPr>
            <a:xfrm>
              <a:off x="6524926" y="2152018"/>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7" name="Rounded Rectangle 106">
              <a:extLst>
                <a:ext uri="{FF2B5EF4-FFF2-40B4-BE49-F238E27FC236}">
                  <a16:creationId xmlns:a16="http://schemas.microsoft.com/office/drawing/2014/main" id="{7589A1F4-065E-504B-8F64-A22CD237D909}"/>
                </a:ext>
              </a:extLst>
            </p:cNvPr>
            <p:cNvSpPr/>
            <p:nvPr/>
          </p:nvSpPr>
          <p:spPr>
            <a:xfrm>
              <a:off x="5209093" y="2077182"/>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108" name="TextBox 107">
            <a:extLst>
              <a:ext uri="{FF2B5EF4-FFF2-40B4-BE49-F238E27FC236}">
                <a16:creationId xmlns:a16="http://schemas.microsoft.com/office/drawing/2014/main" id="{8595C0EA-7671-374C-A0D6-51F42435844A}"/>
              </a:ext>
            </a:extLst>
          </p:cNvPr>
          <p:cNvSpPr txBox="1"/>
          <p:nvPr/>
        </p:nvSpPr>
        <p:spPr>
          <a:xfrm>
            <a:off x="5756681" y="3200371"/>
            <a:ext cx="1155898" cy="276999"/>
          </a:xfrm>
          <a:prstGeom prst="rect">
            <a:avLst/>
          </a:prstGeom>
          <a:noFill/>
        </p:spPr>
        <p:txBody>
          <a:bodyPr wrap="square" rtlCol="0">
            <a:spAutoFit/>
          </a:bodyPr>
          <a:lstStyle/>
          <a:p>
            <a:pPr algn="ctr"/>
            <a:r>
              <a:rPr lang="en-GB" sz="1200" dirty="0"/>
              <a:t>SAM file</a:t>
            </a:r>
          </a:p>
        </p:txBody>
      </p:sp>
      <p:sp>
        <p:nvSpPr>
          <p:cNvPr id="110" name="TextBox 109">
            <a:extLst>
              <a:ext uri="{FF2B5EF4-FFF2-40B4-BE49-F238E27FC236}">
                <a16:creationId xmlns:a16="http://schemas.microsoft.com/office/drawing/2014/main" id="{DE2B34BA-2BBB-D246-83DB-AE42A2C02802}"/>
              </a:ext>
            </a:extLst>
          </p:cNvPr>
          <p:cNvSpPr txBox="1"/>
          <p:nvPr/>
        </p:nvSpPr>
        <p:spPr>
          <a:xfrm>
            <a:off x="5756681" y="1995282"/>
            <a:ext cx="1177758" cy="307777"/>
          </a:xfrm>
          <a:prstGeom prst="rect">
            <a:avLst/>
          </a:prstGeom>
          <a:noFill/>
        </p:spPr>
        <p:txBody>
          <a:bodyPr wrap="none" rtlCol="0">
            <a:spAutoFit/>
          </a:bodyPr>
          <a:lstStyle/>
          <a:p>
            <a:r>
              <a:rPr lang="en-GB" sz="1400" dirty="0"/>
              <a:t>Aligned reads</a:t>
            </a:r>
          </a:p>
        </p:txBody>
      </p:sp>
      <p:sp>
        <p:nvSpPr>
          <p:cNvPr id="111" name="TextBox 110">
            <a:extLst>
              <a:ext uri="{FF2B5EF4-FFF2-40B4-BE49-F238E27FC236}">
                <a16:creationId xmlns:a16="http://schemas.microsoft.com/office/drawing/2014/main" id="{45384C0C-B1B3-3448-BA80-832F8BB3EFA9}"/>
              </a:ext>
            </a:extLst>
          </p:cNvPr>
          <p:cNvSpPr txBox="1"/>
          <p:nvPr/>
        </p:nvSpPr>
        <p:spPr>
          <a:xfrm>
            <a:off x="3636396" y="3200371"/>
            <a:ext cx="1079142" cy="276999"/>
          </a:xfrm>
          <a:prstGeom prst="rect">
            <a:avLst/>
          </a:prstGeom>
          <a:noFill/>
        </p:spPr>
        <p:txBody>
          <a:bodyPr wrap="square" rtlCol="0">
            <a:spAutoFit/>
          </a:bodyPr>
          <a:lstStyle/>
          <a:p>
            <a:pPr algn="ctr"/>
            <a:r>
              <a:rPr lang="en-GB" sz="1200" dirty="0" err="1"/>
              <a:t>fastq</a:t>
            </a:r>
            <a:r>
              <a:rPr lang="en-GB" sz="1200" dirty="0"/>
              <a:t> file</a:t>
            </a:r>
          </a:p>
        </p:txBody>
      </p:sp>
      <p:pic>
        <p:nvPicPr>
          <p:cNvPr id="114" name="Picture 113">
            <a:extLst>
              <a:ext uri="{FF2B5EF4-FFF2-40B4-BE49-F238E27FC236}">
                <a16:creationId xmlns:a16="http://schemas.microsoft.com/office/drawing/2014/main" id="{E610C19C-8C73-8C48-A7B7-5895F43384EC}"/>
              </a:ext>
            </a:extLst>
          </p:cNvPr>
          <p:cNvPicPr>
            <a:picLocks noChangeAspect="1"/>
          </p:cNvPicPr>
          <p:nvPr/>
        </p:nvPicPr>
        <p:blipFill>
          <a:blip r:embed="rId4"/>
          <a:stretch>
            <a:fillRect/>
          </a:stretch>
        </p:blipFill>
        <p:spPr>
          <a:xfrm>
            <a:off x="8835093" y="3834255"/>
            <a:ext cx="2949586" cy="948081"/>
          </a:xfrm>
          <a:prstGeom prst="rect">
            <a:avLst/>
          </a:prstGeom>
        </p:spPr>
      </p:pic>
      <p:sp>
        <p:nvSpPr>
          <p:cNvPr id="27" name="TextBox 26">
            <a:extLst>
              <a:ext uri="{FF2B5EF4-FFF2-40B4-BE49-F238E27FC236}">
                <a16:creationId xmlns:a16="http://schemas.microsoft.com/office/drawing/2014/main" id="{C2A1EA33-60E3-CF4C-A310-681547B4D5FF}"/>
              </a:ext>
            </a:extLst>
          </p:cNvPr>
          <p:cNvSpPr txBox="1"/>
          <p:nvPr/>
        </p:nvSpPr>
        <p:spPr>
          <a:xfrm>
            <a:off x="9296756" y="3534608"/>
            <a:ext cx="2026260" cy="307777"/>
          </a:xfrm>
          <a:prstGeom prst="rect">
            <a:avLst/>
          </a:prstGeom>
          <a:noFill/>
        </p:spPr>
        <p:txBody>
          <a:bodyPr wrap="none" rtlCol="0">
            <a:spAutoFit/>
          </a:bodyPr>
          <a:lstStyle/>
          <a:p>
            <a:r>
              <a:rPr lang="en-GB" sz="1400" dirty="0"/>
              <a:t>Remove duplicated reads</a:t>
            </a:r>
          </a:p>
        </p:txBody>
      </p:sp>
      <p:sp>
        <p:nvSpPr>
          <p:cNvPr id="117" name="TextBox 116">
            <a:extLst>
              <a:ext uri="{FF2B5EF4-FFF2-40B4-BE49-F238E27FC236}">
                <a16:creationId xmlns:a16="http://schemas.microsoft.com/office/drawing/2014/main" id="{DE9A596E-16A0-2F48-8811-4BC1B1FA597F}"/>
              </a:ext>
            </a:extLst>
          </p:cNvPr>
          <p:cNvSpPr txBox="1"/>
          <p:nvPr/>
        </p:nvSpPr>
        <p:spPr>
          <a:xfrm>
            <a:off x="9731937" y="4871793"/>
            <a:ext cx="1155898" cy="276999"/>
          </a:xfrm>
          <a:prstGeom prst="rect">
            <a:avLst/>
          </a:prstGeom>
          <a:noFill/>
        </p:spPr>
        <p:txBody>
          <a:bodyPr wrap="square" rtlCol="0">
            <a:spAutoFit/>
          </a:bodyPr>
          <a:lstStyle/>
          <a:p>
            <a:pPr algn="ctr"/>
            <a:r>
              <a:rPr lang="en-GB" sz="1200" dirty="0"/>
              <a:t>SAM file</a:t>
            </a:r>
          </a:p>
        </p:txBody>
      </p:sp>
      <p:pic>
        <p:nvPicPr>
          <p:cNvPr id="119" name="Picture 118">
            <a:extLst>
              <a:ext uri="{FF2B5EF4-FFF2-40B4-BE49-F238E27FC236}">
                <a16:creationId xmlns:a16="http://schemas.microsoft.com/office/drawing/2014/main" id="{619435DC-B20E-3F4F-AF15-EB62DCF9F477}"/>
              </a:ext>
            </a:extLst>
          </p:cNvPr>
          <p:cNvPicPr>
            <a:picLocks noChangeAspect="1"/>
          </p:cNvPicPr>
          <p:nvPr/>
        </p:nvPicPr>
        <p:blipFill rotWithShape="1">
          <a:blip r:embed="rId5"/>
          <a:srcRect t="19987" b="16510"/>
          <a:stretch/>
        </p:blipFill>
        <p:spPr>
          <a:xfrm>
            <a:off x="8767442" y="1644584"/>
            <a:ext cx="3084888" cy="1096525"/>
          </a:xfrm>
          <a:prstGeom prst="rect">
            <a:avLst/>
          </a:prstGeom>
        </p:spPr>
      </p:pic>
      <p:sp>
        <p:nvSpPr>
          <p:cNvPr id="78" name="TextBox 77">
            <a:extLst>
              <a:ext uri="{FF2B5EF4-FFF2-40B4-BE49-F238E27FC236}">
                <a16:creationId xmlns:a16="http://schemas.microsoft.com/office/drawing/2014/main" id="{4E89382C-37CB-2045-801C-8C60133FFB83}"/>
              </a:ext>
            </a:extLst>
          </p:cNvPr>
          <p:cNvSpPr txBox="1"/>
          <p:nvPr/>
        </p:nvSpPr>
        <p:spPr>
          <a:xfrm>
            <a:off x="9114783" y="1329151"/>
            <a:ext cx="2390206" cy="307777"/>
          </a:xfrm>
          <a:prstGeom prst="rect">
            <a:avLst/>
          </a:prstGeom>
          <a:noFill/>
        </p:spPr>
        <p:txBody>
          <a:bodyPr wrap="none" rtlCol="0">
            <a:spAutoFit/>
          </a:bodyPr>
          <a:lstStyle/>
          <a:p>
            <a:r>
              <a:rPr lang="en-GB" sz="1400" dirty="0"/>
              <a:t>Genome browser visualization</a:t>
            </a:r>
          </a:p>
        </p:txBody>
      </p:sp>
      <p:sp>
        <p:nvSpPr>
          <p:cNvPr id="81" name="TextBox 80">
            <a:extLst>
              <a:ext uri="{FF2B5EF4-FFF2-40B4-BE49-F238E27FC236}">
                <a16:creationId xmlns:a16="http://schemas.microsoft.com/office/drawing/2014/main" id="{EA573E52-E084-AA45-9880-A659F0D8EEAA}"/>
              </a:ext>
            </a:extLst>
          </p:cNvPr>
          <p:cNvSpPr txBox="1"/>
          <p:nvPr/>
        </p:nvSpPr>
        <p:spPr>
          <a:xfrm>
            <a:off x="9885732" y="2763757"/>
            <a:ext cx="848309" cy="276999"/>
          </a:xfrm>
          <a:prstGeom prst="rect">
            <a:avLst/>
          </a:prstGeom>
          <a:noFill/>
        </p:spPr>
        <p:txBody>
          <a:bodyPr wrap="none" rtlCol="0">
            <a:spAutoFit/>
          </a:bodyPr>
          <a:lstStyle/>
          <a:p>
            <a:r>
              <a:rPr lang="en-GB" sz="1200" dirty="0" err="1"/>
              <a:t>BigWig</a:t>
            </a:r>
            <a:r>
              <a:rPr lang="en-GB" sz="1200" dirty="0"/>
              <a:t> file</a:t>
            </a:r>
          </a:p>
        </p:txBody>
      </p:sp>
      <p:cxnSp>
        <p:nvCxnSpPr>
          <p:cNvPr id="113" name="Straight Arrow Connector 112">
            <a:extLst>
              <a:ext uri="{FF2B5EF4-FFF2-40B4-BE49-F238E27FC236}">
                <a16:creationId xmlns:a16="http://schemas.microsoft.com/office/drawing/2014/main" id="{67AF16A1-A36F-E64B-B372-A101A883D47B}"/>
              </a:ext>
            </a:extLst>
          </p:cNvPr>
          <p:cNvCxnSpPr/>
          <p:nvPr/>
        </p:nvCxnSpPr>
        <p:spPr>
          <a:xfrm>
            <a:off x="1684877" y="2730863"/>
            <a:ext cx="395375"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30" name="Straight Arrow Connector 129">
            <a:extLst>
              <a:ext uri="{FF2B5EF4-FFF2-40B4-BE49-F238E27FC236}">
                <a16:creationId xmlns:a16="http://schemas.microsoft.com/office/drawing/2014/main" id="{AABC29BF-83FC-4441-A80E-A9FDC1EB0FF6}"/>
              </a:ext>
            </a:extLst>
          </p:cNvPr>
          <p:cNvCxnSpPr/>
          <p:nvPr/>
        </p:nvCxnSpPr>
        <p:spPr>
          <a:xfrm>
            <a:off x="3244988" y="2744720"/>
            <a:ext cx="395375"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31" name="Straight Arrow Connector 130">
            <a:extLst>
              <a:ext uri="{FF2B5EF4-FFF2-40B4-BE49-F238E27FC236}">
                <a16:creationId xmlns:a16="http://schemas.microsoft.com/office/drawing/2014/main" id="{51A3AAC3-E6FE-F646-A5C3-E88CE08BEB2E}"/>
              </a:ext>
            </a:extLst>
          </p:cNvPr>
          <p:cNvCxnSpPr/>
          <p:nvPr/>
        </p:nvCxnSpPr>
        <p:spPr>
          <a:xfrm>
            <a:off x="4797752" y="2744719"/>
            <a:ext cx="395375"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32" name="Straight Arrow Connector 131">
            <a:extLst>
              <a:ext uri="{FF2B5EF4-FFF2-40B4-BE49-F238E27FC236}">
                <a16:creationId xmlns:a16="http://schemas.microsoft.com/office/drawing/2014/main" id="{F2592071-E3A8-0A4C-BBFC-438C9AB162A7}"/>
              </a:ext>
            </a:extLst>
          </p:cNvPr>
          <p:cNvCxnSpPr>
            <a:cxnSpLocks/>
          </p:cNvCxnSpPr>
          <p:nvPr/>
        </p:nvCxnSpPr>
        <p:spPr>
          <a:xfrm rot="5400000">
            <a:off x="6192603" y="1840960"/>
            <a:ext cx="393192"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33" name="Straight Arrow Connector 132">
            <a:extLst>
              <a:ext uri="{FF2B5EF4-FFF2-40B4-BE49-F238E27FC236}">
                <a16:creationId xmlns:a16="http://schemas.microsoft.com/office/drawing/2014/main" id="{00346C85-B850-7840-9099-7C4AA18C35C7}"/>
              </a:ext>
            </a:extLst>
          </p:cNvPr>
          <p:cNvCxnSpPr>
            <a:cxnSpLocks/>
          </p:cNvCxnSpPr>
          <p:nvPr/>
        </p:nvCxnSpPr>
        <p:spPr>
          <a:xfrm rot="16200000">
            <a:off x="10112199" y="3253609"/>
            <a:ext cx="395375" cy="0"/>
          </a:xfrm>
          <a:prstGeom prst="straightConnector1">
            <a:avLst/>
          </a:prstGeom>
          <a:ln w="762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23" name="Freeform 122">
            <a:extLst>
              <a:ext uri="{FF2B5EF4-FFF2-40B4-BE49-F238E27FC236}">
                <a16:creationId xmlns:a16="http://schemas.microsoft.com/office/drawing/2014/main" id="{E3C96CC4-DA1F-9845-9ECF-1B4229C6E569}"/>
              </a:ext>
            </a:extLst>
          </p:cNvPr>
          <p:cNvSpPr/>
          <p:nvPr/>
        </p:nvSpPr>
        <p:spPr>
          <a:xfrm>
            <a:off x="7005296" y="2683287"/>
            <a:ext cx="1000797" cy="2531475"/>
          </a:xfrm>
          <a:custGeom>
            <a:avLst/>
            <a:gdLst>
              <a:gd name="connsiteX0" fmla="*/ 0 w 908685"/>
              <a:gd name="connsiteY0" fmla="*/ 0 h 1291590"/>
              <a:gd name="connsiteX1" fmla="*/ 605790 w 908685"/>
              <a:gd name="connsiteY1" fmla="*/ 5715 h 1291590"/>
              <a:gd name="connsiteX2" fmla="*/ 605790 w 908685"/>
              <a:gd name="connsiteY2" fmla="*/ 1291590 h 1291590"/>
              <a:gd name="connsiteX3" fmla="*/ 908685 w 908685"/>
              <a:gd name="connsiteY3" fmla="*/ 1285875 h 1291590"/>
              <a:gd name="connsiteX0" fmla="*/ 0 w 908685"/>
              <a:gd name="connsiteY0" fmla="*/ 0 h 1291590"/>
              <a:gd name="connsiteX1" fmla="*/ 462915 w 908685"/>
              <a:gd name="connsiteY1" fmla="*/ 5715 h 1291590"/>
              <a:gd name="connsiteX2" fmla="*/ 605790 w 908685"/>
              <a:gd name="connsiteY2" fmla="*/ 1291590 h 1291590"/>
              <a:gd name="connsiteX3" fmla="*/ 908685 w 908685"/>
              <a:gd name="connsiteY3" fmla="*/ 1285875 h 1291590"/>
              <a:gd name="connsiteX0" fmla="*/ 0 w 908685"/>
              <a:gd name="connsiteY0" fmla="*/ 0 h 1285875"/>
              <a:gd name="connsiteX1" fmla="*/ 462915 w 908685"/>
              <a:gd name="connsiteY1" fmla="*/ 5715 h 1285875"/>
              <a:gd name="connsiteX2" fmla="*/ 480060 w 908685"/>
              <a:gd name="connsiteY2" fmla="*/ 1277459 h 1285875"/>
              <a:gd name="connsiteX3" fmla="*/ 908685 w 908685"/>
              <a:gd name="connsiteY3" fmla="*/ 1285875 h 1285875"/>
              <a:gd name="connsiteX0" fmla="*/ 0 w 908685"/>
              <a:gd name="connsiteY0" fmla="*/ 0 h 1285875"/>
              <a:gd name="connsiteX1" fmla="*/ 462915 w 908685"/>
              <a:gd name="connsiteY1" fmla="*/ 5715 h 1285875"/>
              <a:gd name="connsiteX2" fmla="*/ 457057 w 908685"/>
              <a:gd name="connsiteY2" fmla="*/ 1277459 h 1285875"/>
              <a:gd name="connsiteX3" fmla="*/ 908685 w 908685"/>
              <a:gd name="connsiteY3" fmla="*/ 1285875 h 1285875"/>
              <a:gd name="connsiteX0" fmla="*/ 0 w 908685"/>
              <a:gd name="connsiteY0" fmla="*/ 0 h 1291680"/>
              <a:gd name="connsiteX1" fmla="*/ 462915 w 908685"/>
              <a:gd name="connsiteY1" fmla="*/ 5715 h 1291680"/>
              <a:gd name="connsiteX2" fmla="*/ 462808 w 908685"/>
              <a:gd name="connsiteY2" fmla="*/ 1291680 h 1291680"/>
              <a:gd name="connsiteX3" fmla="*/ 908685 w 908685"/>
              <a:gd name="connsiteY3" fmla="*/ 1285875 h 1291680"/>
              <a:gd name="connsiteX0" fmla="*/ 0 w 908685"/>
              <a:gd name="connsiteY0" fmla="*/ 0 h 1291680"/>
              <a:gd name="connsiteX1" fmla="*/ 462915 w 908685"/>
              <a:gd name="connsiteY1" fmla="*/ 5715 h 1291680"/>
              <a:gd name="connsiteX2" fmla="*/ 462808 w 908685"/>
              <a:gd name="connsiteY2" fmla="*/ 1291680 h 1291680"/>
              <a:gd name="connsiteX3" fmla="*/ 908685 w 908685"/>
              <a:gd name="connsiteY3" fmla="*/ 1285875 h 1291680"/>
              <a:gd name="connsiteX0" fmla="*/ 0 w 908685"/>
              <a:gd name="connsiteY0" fmla="*/ 0 h 1291680"/>
              <a:gd name="connsiteX1" fmla="*/ 462915 w 908685"/>
              <a:gd name="connsiteY1" fmla="*/ 5715 h 1291680"/>
              <a:gd name="connsiteX2" fmla="*/ 462808 w 908685"/>
              <a:gd name="connsiteY2" fmla="*/ 1291680 h 1291680"/>
              <a:gd name="connsiteX3" fmla="*/ 908685 w 908685"/>
              <a:gd name="connsiteY3" fmla="*/ 1285875 h 1291680"/>
              <a:gd name="connsiteX0" fmla="*/ 0 w 463384"/>
              <a:gd name="connsiteY0" fmla="*/ 0 h 1291680"/>
              <a:gd name="connsiteX1" fmla="*/ 462915 w 463384"/>
              <a:gd name="connsiteY1" fmla="*/ 5715 h 1291680"/>
              <a:gd name="connsiteX2" fmla="*/ 462808 w 463384"/>
              <a:gd name="connsiteY2" fmla="*/ 1291680 h 1291680"/>
              <a:gd name="connsiteX3" fmla="*/ 86648 w 463384"/>
              <a:gd name="connsiteY3" fmla="*/ 1290683 h 1291680"/>
              <a:gd name="connsiteX0" fmla="*/ 0 w 463384"/>
              <a:gd name="connsiteY0" fmla="*/ 0 h 1291680"/>
              <a:gd name="connsiteX1" fmla="*/ 462915 w 463384"/>
              <a:gd name="connsiteY1" fmla="*/ 5715 h 1291680"/>
              <a:gd name="connsiteX2" fmla="*/ 462808 w 463384"/>
              <a:gd name="connsiteY2" fmla="*/ 1291680 h 1291680"/>
              <a:gd name="connsiteX3" fmla="*/ 86648 w 463384"/>
              <a:gd name="connsiteY3" fmla="*/ 1290683 h 1291680"/>
              <a:gd name="connsiteX0" fmla="*/ 214807 w 678191"/>
              <a:gd name="connsiteY0" fmla="*/ 0 h 1291680"/>
              <a:gd name="connsiteX1" fmla="*/ 677722 w 678191"/>
              <a:gd name="connsiteY1" fmla="*/ 5715 h 1291680"/>
              <a:gd name="connsiteX2" fmla="*/ 677615 w 678191"/>
              <a:gd name="connsiteY2" fmla="*/ 1291680 h 1291680"/>
              <a:gd name="connsiteX3" fmla="*/ 0 w 678191"/>
              <a:gd name="connsiteY3" fmla="*/ 1284677 h 1291680"/>
            </a:gdLst>
            <a:ahLst/>
            <a:cxnLst>
              <a:cxn ang="0">
                <a:pos x="connsiteX0" y="connsiteY0"/>
              </a:cxn>
              <a:cxn ang="0">
                <a:pos x="connsiteX1" y="connsiteY1"/>
              </a:cxn>
              <a:cxn ang="0">
                <a:pos x="connsiteX2" y="connsiteY2"/>
              </a:cxn>
              <a:cxn ang="0">
                <a:pos x="connsiteX3" y="connsiteY3"/>
              </a:cxn>
            </a:cxnLst>
            <a:rect l="l" t="t" r="r" b="b"/>
            <a:pathLst>
              <a:path w="678191" h="1291680">
                <a:moveTo>
                  <a:pt x="214807" y="0"/>
                </a:moveTo>
                <a:lnTo>
                  <a:pt x="677722" y="5715"/>
                </a:lnTo>
                <a:cubicBezTo>
                  <a:pt x="675769" y="429630"/>
                  <a:pt x="679568" y="881985"/>
                  <a:pt x="677615" y="1291680"/>
                </a:cubicBezTo>
                <a:lnTo>
                  <a:pt x="0" y="1284677"/>
                </a:lnTo>
              </a:path>
            </a:pathLst>
          </a:custGeom>
          <a:noFill/>
          <a:ln w="76200">
            <a:solidFill>
              <a:schemeClr val="accent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42" name="Picture 141">
            <a:extLst>
              <a:ext uri="{FF2B5EF4-FFF2-40B4-BE49-F238E27FC236}">
                <a16:creationId xmlns:a16="http://schemas.microsoft.com/office/drawing/2014/main" id="{4928D0BC-44C2-FB43-BAF1-A9FC117AF9A8}"/>
              </a:ext>
            </a:extLst>
          </p:cNvPr>
          <p:cNvPicPr>
            <a:picLocks noChangeAspect="1"/>
          </p:cNvPicPr>
          <p:nvPr/>
        </p:nvPicPr>
        <p:blipFill>
          <a:blip r:embed="rId6"/>
          <a:stretch>
            <a:fillRect/>
          </a:stretch>
        </p:blipFill>
        <p:spPr>
          <a:xfrm>
            <a:off x="4502286" y="4521085"/>
            <a:ext cx="2474294" cy="1336012"/>
          </a:xfrm>
          <a:prstGeom prst="rect">
            <a:avLst/>
          </a:prstGeom>
        </p:spPr>
      </p:pic>
      <p:sp>
        <p:nvSpPr>
          <p:cNvPr id="145" name="TextBox 144">
            <a:extLst>
              <a:ext uri="{FF2B5EF4-FFF2-40B4-BE49-F238E27FC236}">
                <a16:creationId xmlns:a16="http://schemas.microsoft.com/office/drawing/2014/main" id="{E038208A-6B93-2E46-85D1-74AF57641143}"/>
              </a:ext>
            </a:extLst>
          </p:cNvPr>
          <p:cNvSpPr txBox="1"/>
          <p:nvPr/>
        </p:nvSpPr>
        <p:spPr>
          <a:xfrm>
            <a:off x="4875863" y="4172657"/>
            <a:ext cx="1727139" cy="307777"/>
          </a:xfrm>
          <a:prstGeom prst="rect">
            <a:avLst/>
          </a:prstGeom>
          <a:noFill/>
        </p:spPr>
        <p:txBody>
          <a:bodyPr wrap="none" rtlCol="0">
            <a:spAutoFit/>
          </a:bodyPr>
          <a:lstStyle/>
          <a:p>
            <a:r>
              <a:rPr lang="en-GB" sz="1400" dirty="0"/>
              <a:t>Quality control check</a:t>
            </a:r>
          </a:p>
        </p:txBody>
      </p:sp>
      <p:sp>
        <p:nvSpPr>
          <p:cNvPr id="146" name="TextBox 145">
            <a:extLst>
              <a:ext uri="{FF2B5EF4-FFF2-40B4-BE49-F238E27FC236}">
                <a16:creationId xmlns:a16="http://schemas.microsoft.com/office/drawing/2014/main" id="{8320FC73-3FF5-1F43-A766-2E18DD554E66}"/>
              </a:ext>
            </a:extLst>
          </p:cNvPr>
          <p:cNvSpPr txBox="1"/>
          <p:nvPr/>
        </p:nvSpPr>
        <p:spPr>
          <a:xfrm>
            <a:off x="5110363" y="6036993"/>
            <a:ext cx="1155898" cy="276999"/>
          </a:xfrm>
          <a:prstGeom prst="rect">
            <a:avLst/>
          </a:prstGeom>
          <a:noFill/>
        </p:spPr>
        <p:txBody>
          <a:bodyPr wrap="square" rtlCol="0">
            <a:spAutoFit/>
          </a:bodyPr>
          <a:lstStyle/>
          <a:p>
            <a:pPr algn="ctr"/>
            <a:r>
              <a:rPr lang="en-GB" sz="1200" dirty="0" err="1"/>
              <a:t>MultiQC</a:t>
            </a:r>
            <a:r>
              <a:rPr lang="en-GB" sz="1200" dirty="0"/>
              <a:t> report</a:t>
            </a:r>
          </a:p>
        </p:txBody>
      </p:sp>
      <p:cxnSp>
        <p:nvCxnSpPr>
          <p:cNvPr id="148" name="Straight Arrow Connector 147">
            <a:extLst>
              <a:ext uri="{FF2B5EF4-FFF2-40B4-BE49-F238E27FC236}">
                <a16:creationId xmlns:a16="http://schemas.microsoft.com/office/drawing/2014/main" id="{DC5FC9C8-E421-9B4F-B823-CB7642FBC693}"/>
              </a:ext>
            </a:extLst>
          </p:cNvPr>
          <p:cNvCxnSpPr>
            <a:cxnSpLocks/>
          </p:cNvCxnSpPr>
          <p:nvPr/>
        </p:nvCxnSpPr>
        <p:spPr>
          <a:xfrm>
            <a:off x="8040764" y="4322583"/>
            <a:ext cx="836267" cy="0"/>
          </a:xfrm>
          <a:prstGeom prst="straightConnector1">
            <a:avLst/>
          </a:prstGeom>
          <a:ln w="762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49" name="TextBox 148">
            <a:extLst>
              <a:ext uri="{FF2B5EF4-FFF2-40B4-BE49-F238E27FC236}">
                <a16:creationId xmlns:a16="http://schemas.microsoft.com/office/drawing/2014/main" id="{7714B4D5-F718-754A-9E0F-DB8F8BDF154F}"/>
              </a:ext>
            </a:extLst>
          </p:cNvPr>
          <p:cNvSpPr txBox="1"/>
          <p:nvPr/>
        </p:nvSpPr>
        <p:spPr>
          <a:xfrm>
            <a:off x="1254533" y="4133405"/>
            <a:ext cx="1418530" cy="307777"/>
          </a:xfrm>
          <a:prstGeom prst="rect">
            <a:avLst/>
          </a:prstGeom>
          <a:noFill/>
        </p:spPr>
        <p:txBody>
          <a:bodyPr wrap="none" rtlCol="0">
            <a:spAutoFit/>
          </a:bodyPr>
          <a:lstStyle/>
          <a:p>
            <a:r>
              <a:rPr lang="en-GB" sz="1400" dirty="0"/>
              <a:t>Read count table</a:t>
            </a:r>
          </a:p>
        </p:txBody>
      </p:sp>
      <p:graphicFrame>
        <p:nvGraphicFramePr>
          <p:cNvPr id="150" name="Table 149">
            <a:extLst>
              <a:ext uri="{FF2B5EF4-FFF2-40B4-BE49-F238E27FC236}">
                <a16:creationId xmlns:a16="http://schemas.microsoft.com/office/drawing/2014/main" id="{B0A07493-63FD-984B-A627-179FEFA9E996}"/>
              </a:ext>
            </a:extLst>
          </p:cNvPr>
          <p:cNvGraphicFramePr>
            <a:graphicFrameLocks noGrp="1"/>
          </p:cNvGraphicFramePr>
          <p:nvPr/>
        </p:nvGraphicFramePr>
        <p:xfrm>
          <a:off x="544606" y="4558267"/>
          <a:ext cx="3091790" cy="1483360"/>
        </p:xfrm>
        <a:graphic>
          <a:graphicData uri="http://schemas.openxmlformats.org/drawingml/2006/table">
            <a:tbl>
              <a:tblPr firstRow="1" bandRow="1">
                <a:tableStyleId>{5C22544A-7EE6-4342-B048-85BDC9FD1C3A}</a:tableStyleId>
              </a:tblPr>
              <a:tblGrid>
                <a:gridCol w="1545895">
                  <a:extLst>
                    <a:ext uri="{9D8B030D-6E8A-4147-A177-3AD203B41FA5}">
                      <a16:colId xmlns:a16="http://schemas.microsoft.com/office/drawing/2014/main" val="718993216"/>
                    </a:ext>
                  </a:extLst>
                </a:gridCol>
                <a:gridCol w="1545895">
                  <a:extLst>
                    <a:ext uri="{9D8B030D-6E8A-4147-A177-3AD203B41FA5}">
                      <a16:colId xmlns:a16="http://schemas.microsoft.com/office/drawing/2014/main" val="4246443102"/>
                    </a:ext>
                  </a:extLst>
                </a:gridCol>
              </a:tblGrid>
              <a:tr h="370840">
                <a:tc>
                  <a:txBody>
                    <a:bodyPr/>
                    <a:lstStyle/>
                    <a:p>
                      <a:pPr algn="ctr"/>
                      <a:r>
                        <a:rPr lang="en-GB" dirty="0"/>
                        <a:t>Gene/Region</a:t>
                      </a:r>
                    </a:p>
                  </a:txBody>
                  <a:tcPr/>
                </a:tc>
                <a:tc>
                  <a:txBody>
                    <a:bodyPr/>
                    <a:lstStyle/>
                    <a:p>
                      <a:pPr algn="ctr"/>
                      <a:r>
                        <a:rPr lang="en-GB" dirty="0"/>
                        <a:t>Counts</a:t>
                      </a:r>
                    </a:p>
                  </a:txBody>
                  <a:tcPr/>
                </a:tc>
                <a:extLst>
                  <a:ext uri="{0D108BD9-81ED-4DB2-BD59-A6C34878D82A}">
                    <a16:rowId xmlns:a16="http://schemas.microsoft.com/office/drawing/2014/main" val="810967668"/>
                  </a:ext>
                </a:extLst>
              </a:tr>
              <a:tr h="370840">
                <a:tc>
                  <a:txBody>
                    <a:bodyPr/>
                    <a:lstStyle/>
                    <a:p>
                      <a:pPr algn="ctr"/>
                      <a:r>
                        <a:rPr lang="en-GB" dirty="0"/>
                        <a:t>A</a:t>
                      </a:r>
                    </a:p>
                  </a:txBody>
                  <a:tcPr/>
                </a:tc>
                <a:tc>
                  <a:txBody>
                    <a:bodyPr/>
                    <a:lstStyle/>
                    <a:p>
                      <a:pPr algn="ctr"/>
                      <a:r>
                        <a:rPr lang="en-GB" dirty="0"/>
                        <a:t>5</a:t>
                      </a:r>
                    </a:p>
                  </a:txBody>
                  <a:tcPr/>
                </a:tc>
                <a:extLst>
                  <a:ext uri="{0D108BD9-81ED-4DB2-BD59-A6C34878D82A}">
                    <a16:rowId xmlns:a16="http://schemas.microsoft.com/office/drawing/2014/main" val="3753006133"/>
                  </a:ext>
                </a:extLst>
              </a:tr>
              <a:tr h="370840">
                <a:tc>
                  <a:txBody>
                    <a:bodyPr/>
                    <a:lstStyle/>
                    <a:p>
                      <a:pPr algn="ctr"/>
                      <a:r>
                        <a:rPr lang="en-GB" dirty="0"/>
                        <a:t>B</a:t>
                      </a:r>
                    </a:p>
                  </a:txBody>
                  <a:tcPr/>
                </a:tc>
                <a:tc>
                  <a:txBody>
                    <a:bodyPr/>
                    <a:lstStyle/>
                    <a:p>
                      <a:pPr algn="ctr"/>
                      <a:r>
                        <a:rPr lang="en-GB" dirty="0"/>
                        <a:t>3</a:t>
                      </a:r>
                    </a:p>
                  </a:txBody>
                  <a:tcPr/>
                </a:tc>
                <a:extLst>
                  <a:ext uri="{0D108BD9-81ED-4DB2-BD59-A6C34878D82A}">
                    <a16:rowId xmlns:a16="http://schemas.microsoft.com/office/drawing/2014/main" val="389462449"/>
                  </a:ext>
                </a:extLst>
              </a:tr>
              <a:tr h="370840">
                <a:tc>
                  <a:txBody>
                    <a:bodyPr/>
                    <a:lstStyle/>
                    <a:p>
                      <a:pPr algn="ctr"/>
                      <a:r>
                        <a:rPr lang="en-GB" dirty="0"/>
                        <a:t>C</a:t>
                      </a:r>
                    </a:p>
                  </a:txBody>
                  <a:tcPr/>
                </a:tc>
                <a:tc>
                  <a:txBody>
                    <a:bodyPr/>
                    <a:lstStyle/>
                    <a:p>
                      <a:pPr algn="ctr"/>
                      <a:r>
                        <a:rPr lang="en-GB" dirty="0"/>
                        <a:t>9</a:t>
                      </a:r>
                    </a:p>
                  </a:txBody>
                  <a:tcPr/>
                </a:tc>
                <a:extLst>
                  <a:ext uri="{0D108BD9-81ED-4DB2-BD59-A6C34878D82A}">
                    <a16:rowId xmlns:a16="http://schemas.microsoft.com/office/drawing/2014/main" val="4089743007"/>
                  </a:ext>
                </a:extLst>
              </a:tr>
            </a:tbl>
          </a:graphicData>
        </a:graphic>
      </p:graphicFrame>
      <p:cxnSp>
        <p:nvCxnSpPr>
          <p:cNvPr id="153" name="Straight Arrow Connector 152">
            <a:extLst>
              <a:ext uri="{FF2B5EF4-FFF2-40B4-BE49-F238E27FC236}">
                <a16:creationId xmlns:a16="http://schemas.microsoft.com/office/drawing/2014/main" id="{1FEA49EC-1310-EE4A-8CB6-2575A164B793}"/>
              </a:ext>
            </a:extLst>
          </p:cNvPr>
          <p:cNvCxnSpPr>
            <a:cxnSpLocks/>
          </p:cNvCxnSpPr>
          <p:nvPr/>
        </p:nvCxnSpPr>
        <p:spPr>
          <a:xfrm>
            <a:off x="5740277" y="3770487"/>
            <a:ext cx="0" cy="381266"/>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56" name="Freeform 155">
            <a:extLst>
              <a:ext uri="{FF2B5EF4-FFF2-40B4-BE49-F238E27FC236}">
                <a16:creationId xmlns:a16="http://schemas.microsoft.com/office/drawing/2014/main" id="{CE5677D9-9ABD-8C46-9709-C684AA59232E}"/>
              </a:ext>
            </a:extLst>
          </p:cNvPr>
          <p:cNvSpPr/>
          <p:nvPr/>
        </p:nvSpPr>
        <p:spPr>
          <a:xfrm>
            <a:off x="7014723" y="5107837"/>
            <a:ext cx="3294953" cy="448061"/>
          </a:xfrm>
          <a:custGeom>
            <a:avLst/>
            <a:gdLst>
              <a:gd name="connsiteX0" fmla="*/ 0 w 908685"/>
              <a:gd name="connsiteY0" fmla="*/ 0 h 1291590"/>
              <a:gd name="connsiteX1" fmla="*/ 605790 w 908685"/>
              <a:gd name="connsiteY1" fmla="*/ 5715 h 1291590"/>
              <a:gd name="connsiteX2" fmla="*/ 605790 w 908685"/>
              <a:gd name="connsiteY2" fmla="*/ 1291590 h 1291590"/>
              <a:gd name="connsiteX3" fmla="*/ 908685 w 908685"/>
              <a:gd name="connsiteY3" fmla="*/ 1285875 h 1291590"/>
              <a:gd name="connsiteX0" fmla="*/ 0 w 908685"/>
              <a:gd name="connsiteY0" fmla="*/ 0 h 1291590"/>
              <a:gd name="connsiteX1" fmla="*/ 462915 w 908685"/>
              <a:gd name="connsiteY1" fmla="*/ 5715 h 1291590"/>
              <a:gd name="connsiteX2" fmla="*/ 605790 w 908685"/>
              <a:gd name="connsiteY2" fmla="*/ 1291590 h 1291590"/>
              <a:gd name="connsiteX3" fmla="*/ 908685 w 908685"/>
              <a:gd name="connsiteY3" fmla="*/ 1285875 h 1291590"/>
              <a:gd name="connsiteX0" fmla="*/ 0 w 908685"/>
              <a:gd name="connsiteY0" fmla="*/ 0 h 1285875"/>
              <a:gd name="connsiteX1" fmla="*/ 462915 w 908685"/>
              <a:gd name="connsiteY1" fmla="*/ 5715 h 1285875"/>
              <a:gd name="connsiteX2" fmla="*/ 480060 w 908685"/>
              <a:gd name="connsiteY2" fmla="*/ 1277459 h 1285875"/>
              <a:gd name="connsiteX3" fmla="*/ 908685 w 908685"/>
              <a:gd name="connsiteY3" fmla="*/ 1285875 h 1285875"/>
              <a:gd name="connsiteX0" fmla="*/ 0 w 908685"/>
              <a:gd name="connsiteY0" fmla="*/ 0 h 1285875"/>
              <a:gd name="connsiteX1" fmla="*/ 462915 w 908685"/>
              <a:gd name="connsiteY1" fmla="*/ 5715 h 1285875"/>
              <a:gd name="connsiteX2" fmla="*/ 457057 w 908685"/>
              <a:gd name="connsiteY2" fmla="*/ 1277459 h 1285875"/>
              <a:gd name="connsiteX3" fmla="*/ 908685 w 908685"/>
              <a:gd name="connsiteY3" fmla="*/ 1285875 h 1285875"/>
              <a:gd name="connsiteX0" fmla="*/ 0 w 908685"/>
              <a:gd name="connsiteY0" fmla="*/ 0 h 1291680"/>
              <a:gd name="connsiteX1" fmla="*/ 462915 w 908685"/>
              <a:gd name="connsiteY1" fmla="*/ 5715 h 1291680"/>
              <a:gd name="connsiteX2" fmla="*/ 462808 w 908685"/>
              <a:gd name="connsiteY2" fmla="*/ 1291680 h 1291680"/>
              <a:gd name="connsiteX3" fmla="*/ 908685 w 908685"/>
              <a:gd name="connsiteY3" fmla="*/ 1285875 h 1291680"/>
              <a:gd name="connsiteX0" fmla="*/ 0 w 908685"/>
              <a:gd name="connsiteY0" fmla="*/ 0 h 1291680"/>
              <a:gd name="connsiteX1" fmla="*/ 462915 w 908685"/>
              <a:gd name="connsiteY1" fmla="*/ 5715 h 1291680"/>
              <a:gd name="connsiteX2" fmla="*/ 462808 w 908685"/>
              <a:gd name="connsiteY2" fmla="*/ 1291680 h 1291680"/>
              <a:gd name="connsiteX3" fmla="*/ 908685 w 908685"/>
              <a:gd name="connsiteY3" fmla="*/ 1285875 h 1291680"/>
              <a:gd name="connsiteX0" fmla="*/ 0 w 908685"/>
              <a:gd name="connsiteY0" fmla="*/ 0 h 1291680"/>
              <a:gd name="connsiteX1" fmla="*/ 462915 w 908685"/>
              <a:gd name="connsiteY1" fmla="*/ 5715 h 1291680"/>
              <a:gd name="connsiteX2" fmla="*/ 462808 w 908685"/>
              <a:gd name="connsiteY2" fmla="*/ 1291680 h 1291680"/>
              <a:gd name="connsiteX3" fmla="*/ 908685 w 908685"/>
              <a:gd name="connsiteY3" fmla="*/ 1285875 h 1291680"/>
              <a:gd name="connsiteX0" fmla="*/ 0 w 463384"/>
              <a:gd name="connsiteY0" fmla="*/ 0 h 1291680"/>
              <a:gd name="connsiteX1" fmla="*/ 462915 w 463384"/>
              <a:gd name="connsiteY1" fmla="*/ 5715 h 1291680"/>
              <a:gd name="connsiteX2" fmla="*/ 462808 w 463384"/>
              <a:gd name="connsiteY2" fmla="*/ 1291680 h 1291680"/>
              <a:gd name="connsiteX3" fmla="*/ 86648 w 463384"/>
              <a:gd name="connsiteY3" fmla="*/ 1290683 h 1291680"/>
              <a:gd name="connsiteX0" fmla="*/ 0 w 463384"/>
              <a:gd name="connsiteY0" fmla="*/ 0 h 1291680"/>
              <a:gd name="connsiteX1" fmla="*/ 462915 w 463384"/>
              <a:gd name="connsiteY1" fmla="*/ 5715 h 1291680"/>
              <a:gd name="connsiteX2" fmla="*/ 462808 w 463384"/>
              <a:gd name="connsiteY2" fmla="*/ 1291680 h 1291680"/>
              <a:gd name="connsiteX3" fmla="*/ 86648 w 463384"/>
              <a:gd name="connsiteY3" fmla="*/ 1290683 h 1291680"/>
              <a:gd name="connsiteX0" fmla="*/ 214807 w 678191"/>
              <a:gd name="connsiteY0" fmla="*/ 0 h 1291680"/>
              <a:gd name="connsiteX1" fmla="*/ 677722 w 678191"/>
              <a:gd name="connsiteY1" fmla="*/ 5715 h 1291680"/>
              <a:gd name="connsiteX2" fmla="*/ 677615 w 678191"/>
              <a:gd name="connsiteY2" fmla="*/ 1291680 h 1291680"/>
              <a:gd name="connsiteX3" fmla="*/ 0 w 678191"/>
              <a:gd name="connsiteY3" fmla="*/ 1284677 h 1291680"/>
              <a:gd name="connsiteX0" fmla="*/ 677722 w 678191"/>
              <a:gd name="connsiteY0" fmla="*/ 0 h 1285965"/>
              <a:gd name="connsiteX1" fmla="*/ 677615 w 678191"/>
              <a:gd name="connsiteY1" fmla="*/ 1285965 h 1285965"/>
              <a:gd name="connsiteX2" fmla="*/ 0 w 678191"/>
              <a:gd name="connsiteY2" fmla="*/ 1278962 h 1285965"/>
              <a:gd name="connsiteX0" fmla="*/ 677722 w 678302"/>
              <a:gd name="connsiteY0" fmla="*/ 0 h 1285965"/>
              <a:gd name="connsiteX1" fmla="*/ 677615 w 678302"/>
              <a:gd name="connsiteY1" fmla="*/ 1285965 h 1285965"/>
              <a:gd name="connsiteX2" fmla="*/ 0 w 678302"/>
              <a:gd name="connsiteY2" fmla="*/ 1278962 h 1285965"/>
              <a:gd name="connsiteX0" fmla="*/ 677722 w 678302"/>
              <a:gd name="connsiteY0" fmla="*/ 0 h 1297681"/>
              <a:gd name="connsiteX1" fmla="*/ 677615 w 678302"/>
              <a:gd name="connsiteY1" fmla="*/ 1297681 h 1297681"/>
              <a:gd name="connsiteX2" fmla="*/ 0 w 678302"/>
              <a:gd name="connsiteY2" fmla="*/ 1278962 h 1297681"/>
              <a:gd name="connsiteX0" fmla="*/ 677722 w 677722"/>
              <a:gd name="connsiteY0" fmla="*/ 0 h 1297681"/>
              <a:gd name="connsiteX1" fmla="*/ 677615 w 677722"/>
              <a:gd name="connsiteY1" fmla="*/ 1297681 h 1297681"/>
              <a:gd name="connsiteX2" fmla="*/ 0 w 677722"/>
              <a:gd name="connsiteY2" fmla="*/ 1278962 h 1297681"/>
              <a:gd name="connsiteX0" fmla="*/ 673452 w 677615"/>
              <a:gd name="connsiteY0" fmla="*/ 0 h 1285965"/>
              <a:gd name="connsiteX1" fmla="*/ 677615 w 677615"/>
              <a:gd name="connsiteY1" fmla="*/ 1285965 h 1285965"/>
              <a:gd name="connsiteX2" fmla="*/ 0 w 677615"/>
              <a:gd name="connsiteY2" fmla="*/ 1267246 h 1285965"/>
              <a:gd name="connsiteX0" fmla="*/ 673452 w 677615"/>
              <a:gd name="connsiteY0" fmla="*/ 0 h 1285965"/>
              <a:gd name="connsiteX1" fmla="*/ 677615 w 677615"/>
              <a:gd name="connsiteY1" fmla="*/ 1285965 h 1285965"/>
              <a:gd name="connsiteX2" fmla="*/ 0 w 677615"/>
              <a:gd name="connsiteY2" fmla="*/ 1267246 h 1285965"/>
              <a:gd name="connsiteX0" fmla="*/ 673452 w 675907"/>
              <a:gd name="connsiteY0" fmla="*/ 0 h 1285965"/>
              <a:gd name="connsiteX1" fmla="*/ 675907 w 675907"/>
              <a:gd name="connsiteY1" fmla="*/ 1285965 h 1285965"/>
              <a:gd name="connsiteX2" fmla="*/ 0 w 675907"/>
              <a:gd name="connsiteY2" fmla="*/ 1267246 h 1285965"/>
              <a:gd name="connsiteX0" fmla="*/ 673452 w 675907"/>
              <a:gd name="connsiteY0" fmla="*/ 0 h 1285965"/>
              <a:gd name="connsiteX1" fmla="*/ 675907 w 675907"/>
              <a:gd name="connsiteY1" fmla="*/ 1285965 h 1285965"/>
              <a:gd name="connsiteX2" fmla="*/ 0 w 675907"/>
              <a:gd name="connsiteY2" fmla="*/ 1267246 h 1285965"/>
            </a:gdLst>
            <a:ahLst/>
            <a:cxnLst>
              <a:cxn ang="0">
                <a:pos x="connsiteX0" y="connsiteY0"/>
              </a:cxn>
              <a:cxn ang="0">
                <a:pos x="connsiteX1" y="connsiteY1"/>
              </a:cxn>
              <a:cxn ang="0">
                <a:pos x="connsiteX2" y="connsiteY2"/>
              </a:cxn>
            </a:cxnLst>
            <a:rect l="l" t="t" r="r" b="b"/>
            <a:pathLst>
              <a:path w="675907" h="1285965">
                <a:moveTo>
                  <a:pt x="673452" y="0"/>
                </a:moveTo>
                <a:cubicBezTo>
                  <a:pt x="673207" y="447346"/>
                  <a:pt x="675298" y="911418"/>
                  <a:pt x="675907" y="1285965"/>
                </a:cubicBezTo>
                <a:lnTo>
                  <a:pt x="0" y="1267246"/>
                </a:lnTo>
              </a:path>
            </a:pathLst>
          </a:custGeom>
          <a:noFill/>
          <a:ln w="76200">
            <a:solidFill>
              <a:schemeClr val="accent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36" name="Straight Connector 135">
            <a:extLst>
              <a:ext uri="{FF2B5EF4-FFF2-40B4-BE49-F238E27FC236}">
                <a16:creationId xmlns:a16="http://schemas.microsoft.com/office/drawing/2014/main" id="{C7300890-466B-3444-BFD3-ED554CA8A703}"/>
              </a:ext>
            </a:extLst>
          </p:cNvPr>
          <p:cNvCxnSpPr>
            <a:cxnSpLocks/>
          </p:cNvCxnSpPr>
          <p:nvPr/>
        </p:nvCxnSpPr>
        <p:spPr>
          <a:xfrm>
            <a:off x="2492792" y="3766167"/>
            <a:ext cx="3896407" cy="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AB947553-92F1-0942-BE30-533948EE40E4}"/>
              </a:ext>
            </a:extLst>
          </p:cNvPr>
          <p:cNvCxnSpPr>
            <a:cxnSpLocks/>
          </p:cNvCxnSpPr>
          <p:nvPr/>
        </p:nvCxnSpPr>
        <p:spPr>
          <a:xfrm flipV="1">
            <a:off x="2534085" y="3489168"/>
            <a:ext cx="1758" cy="276999"/>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7EC4F586-C212-224E-9548-0E57EE4D85D0}"/>
              </a:ext>
            </a:extLst>
          </p:cNvPr>
          <p:cNvCxnSpPr>
            <a:cxnSpLocks/>
          </p:cNvCxnSpPr>
          <p:nvPr/>
        </p:nvCxnSpPr>
        <p:spPr>
          <a:xfrm flipV="1">
            <a:off x="4141728" y="3471432"/>
            <a:ext cx="1758" cy="276999"/>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8F2F331E-C2AD-BE40-86FE-842272DA34AD}"/>
              </a:ext>
            </a:extLst>
          </p:cNvPr>
          <p:cNvCxnSpPr>
            <a:cxnSpLocks/>
          </p:cNvCxnSpPr>
          <p:nvPr/>
        </p:nvCxnSpPr>
        <p:spPr>
          <a:xfrm flipV="1">
            <a:off x="6352080" y="3491303"/>
            <a:ext cx="1758" cy="276999"/>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67" name="Straight Arrow Connector 166">
            <a:extLst>
              <a:ext uri="{FF2B5EF4-FFF2-40B4-BE49-F238E27FC236}">
                <a16:creationId xmlns:a16="http://schemas.microsoft.com/office/drawing/2014/main" id="{14E60003-2A5E-4F43-B41E-C674208D78DF}"/>
              </a:ext>
            </a:extLst>
          </p:cNvPr>
          <p:cNvCxnSpPr>
            <a:cxnSpLocks/>
          </p:cNvCxnSpPr>
          <p:nvPr/>
        </p:nvCxnSpPr>
        <p:spPr>
          <a:xfrm rot="10800000">
            <a:off x="3790418" y="5236679"/>
            <a:ext cx="395375"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5" name="Rounded Rectangle 4">
            <a:extLst>
              <a:ext uri="{FF2B5EF4-FFF2-40B4-BE49-F238E27FC236}">
                <a16:creationId xmlns:a16="http://schemas.microsoft.com/office/drawing/2014/main" id="{572F06CF-55C2-C24A-8BC3-4D1175AA917B}"/>
              </a:ext>
            </a:extLst>
          </p:cNvPr>
          <p:cNvSpPr/>
          <p:nvPr/>
        </p:nvSpPr>
        <p:spPr>
          <a:xfrm>
            <a:off x="838201" y="541876"/>
            <a:ext cx="2792613" cy="829839"/>
          </a:xfrm>
          <a:prstGeom prst="round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400" b="1" dirty="0"/>
              <a:t>Workflow</a:t>
            </a:r>
          </a:p>
        </p:txBody>
      </p:sp>
      <p:sp>
        <p:nvSpPr>
          <p:cNvPr id="2" name="Slide Number Placeholder 2">
            <a:extLst>
              <a:ext uri="{FF2B5EF4-FFF2-40B4-BE49-F238E27FC236}">
                <a16:creationId xmlns:a16="http://schemas.microsoft.com/office/drawing/2014/main" id="{23480734-8520-5EB2-E65C-21B1BDABE2A9}"/>
              </a:ext>
            </a:extLst>
          </p:cNvPr>
          <p:cNvSpPr>
            <a:spLocks noGrp="1"/>
          </p:cNvSpPr>
          <p:nvPr>
            <p:ph type="sldNum" sz="quarter" idx="12"/>
          </p:nvPr>
        </p:nvSpPr>
        <p:spPr>
          <a:xfrm>
            <a:off x="9297081" y="6414216"/>
            <a:ext cx="2743200" cy="365125"/>
          </a:xfrm>
        </p:spPr>
        <p:txBody>
          <a:bodyPr/>
          <a:lstStyle/>
          <a:p>
            <a:fld id="{FE1C72F9-1132-3C4A-93C5-CF217ED18781}" type="slidenum">
              <a:rPr lang="en-GB" smtClean="0"/>
              <a:t>40</a:t>
            </a:fld>
            <a:endParaRPr lang="en-GB" dirty="0"/>
          </a:p>
        </p:txBody>
      </p:sp>
      <p:sp>
        <p:nvSpPr>
          <p:cNvPr id="7" name="Rounded Rectangle 4">
            <a:extLst>
              <a:ext uri="{FF2B5EF4-FFF2-40B4-BE49-F238E27FC236}">
                <a16:creationId xmlns:a16="http://schemas.microsoft.com/office/drawing/2014/main" id="{E040F994-BFC2-0717-CB63-4C11C8B4D44D}"/>
              </a:ext>
            </a:extLst>
          </p:cNvPr>
          <p:cNvSpPr/>
          <p:nvPr/>
        </p:nvSpPr>
        <p:spPr>
          <a:xfrm>
            <a:off x="312314" y="252101"/>
            <a:ext cx="3468754" cy="1570374"/>
          </a:xfrm>
          <a:prstGeom prst="round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4400" b="1" dirty="0"/>
              <a:t>Workflow </a:t>
            </a:r>
            <a:endParaRPr lang="en-US"/>
          </a:p>
          <a:p>
            <a:pPr algn="ctr"/>
            <a:r>
              <a:rPr lang="en-GB" sz="4400" b="1" dirty="0"/>
              <a:t>overview</a:t>
            </a:r>
            <a:endParaRPr lang="en-GB" dirty="0"/>
          </a:p>
        </p:txBody>
      </p:sp>
    </p:spTree>
    <p:extLst>
      <p:ext uri="{BB962C8B-B14F-4D97-AF65-F5344CB8AC3E}">
        <p14:creationId xmlns:p14="http://schemas.microsoft.com/office/powerpoint/2010/main" val="190071536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7B2915-7783-46E9-B955-60103C534978}"/>
              </a:ext>
            </a:extLst>
          </p:cNvPr>
          <p:cNvSpPr>
            <a:spLocks noGrp="1"/>
          </p:cNvSpPr>
          <p:nvPr>
            <p:ph type="title"/>
          </p:nvPr>
        </p:nvSpPr>
        <p:spPr/>
        <p:txBody>
          <a:bodyPr/>
          <a:lstStyle/>
          <a:p>
            <a:r>
              <a:rPr lang="en-US" dirty="0">
                <a:cs typeface="Calibri Light"/>
              </a:rPr>
              <a:t>Perhaps a slide on pipelines?</a:t>
            </a:r>
          </a:p>
        </p:txBody>
      </p:sp>
      <p:sp>
        <p:nvSpPr>
          <p:cNvPr id="3" name="Content Placeholder 2">
            <a:extLst>
              <a:ext uri="{FF2B5EF4-FFF2-40B4-BE49-F238E27FC236}">
                <a16:creationId xmlns:a16="http://schemas.microsoft.com/office/drawing/2014/main" id="{D31E5AC1-EB7D-B6F0-0FEF-17CFB1E06711}"/>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C72438BB-6F69-9DB7-A803-AB7C2D0679BC}"/>
              </a:ext>
            </a:extLst>
          </p:cNvPr>
          <p:cNvSpPr>
            <a:spLocks noGrp="1"/>
          </p:cNvSpPr>
          <p:nvPr>
            <p:ph type="sldNum" sz="quarter" idx="12"/>
          </p:nvPr>
        </p:nvSpPr>
        <p:spPr/>
        <p:txBody>
          <a:bodyPr/>
          <a:lstStyle/>
          <a:p>
            <a:fld id="{488F6B55-2FBF-E645-B561-8271EEC5CE3D}" type="slidenum">
              <a:rPr lang="en-GB" smtClean="0"/>
              <a:t>41</a:t>
            </a:fld>
            <a:endParaRPr lang="en-GB"/>
          </a:p>
        </p:txBody>
      </p:sp>
    </p:spTree>
    <p:extLst>
      <p:ext uri="{BB962C8B-B14F-4D97-AF65-F5344CB8AC3E}">
        <p14:creationId xmlns:p14="http://schemas.microsoft.com/office/powerpoint/2010/main" val="22507223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EBB3AA9-A20E-E440-966C-9175198954C0}"/>
              </a:ext>
            </a:extLst>
          </p:cNvPr>
          <p:cNvSpPr>
            <a:spLocks noGrp="1"/>
          </p:cNvSpPr>
          <p:nvPr>
            <p:ph type="sldNum" sz="quarter" idx="12"/>
          </p:nvPr>
        </p:nvSpPr>
        <p:spPr/>
        <p:txBody>
          <a:bodyPr/>
          <a:lstStyle/>
          <a:p>
            <a:fld id="{488F6B55-2FBF-E645-B561-8271EEC5CE3D}" type="slidenum">
              <a:rPr lang="en-GB" smtClean="0"/>
              <a:t>5</a:t>
            </a:fld>
            <a:endParaRPr lang="en-GB"/>
          </a:p>
        </p:txBody>
      </p:sp>
      <p:sp>
        <p:nvSpPr>
          <p:cNvPr id="6" name="TextBox 5">
            <a:extLst>
              <a:ext uri="{FF2B5EF4-FFF2-40B4-BE49-F238E27FC236}">
                <a16:creationId xmlns:a16="http://schemas.microsoft.com/office/drawing/2014/main" id="{FA5A070E-C829-C349-B7C0-4E4EFAA9D2C2}"/>
              </a:ext>
            </a:extLst>
          </p:cNvPr>
          <p:cNvSpPr txBox="1"/>
          <p:nvPr/>
        </p:nvSpPr>
        <p:spPr>
          <a:xfrm>
            <a:off x="468794" y="3164443"/>
            <a:ext cx="1761188" cy="800219"/>
          </a:xfrm>
          <a:prstGeom prst="rect">
            <a:avLst/>
          </a:prstGeom>
          <a:noFill/>
        </p:spPr>
        <p:txBody>
          <a:bodyPr wrap="none" rtlCol="0">
            <a:spAutoFit/>
          </a:bodyPr>
          <a:lstStyle/>
          <a:p>
            <a:r>
              <a:rPr lang="en-GB" sz="2800" dirty="0"/>
              <a:t>Sequencer</a:t>
            </a:r>
          </a:p>
          <a:p>
            <a:r>
              <a:rPr lang="en-GB" dirty="0"/>
              <a:t>Produce images</a:t>
            </a:r>
          </a:p>
        </p:txBody>
      </p:sp>
      <p:pic>
        <p:nvPicPr>
          <p:cNvPr id="7" name="Picture 6">
            <a:extLst>
              <a:ext uri="{FF2B5EF4-FFF2-40B4-BE49-F238E27FC236}">
                <a16:creationId xmlns:a16="http://schemas.microsoft.com/office/drawing/2014/main" id="{D6B04C5F-759E-DF4F-A5DA-91192A294BC0}"/>
              </a:ext>
            </a:extLst>
          </p:cNvPr>
          <p:cNvPicPr>
            <a:picLocks noChangeAspect="1"/>
          </p:cNvPicPr>
          <p:nvPr/>
        </p:nvPicPr>
        <p:blipFill rotWithShape="1">
          <a:blip r:embed="rId3"/>
          <a:srcRect l="18732" t="689" r="17691" b="628"/>
          <a:stretch/>
        </p:blipFill>
        <p:spPr>
          <a:xfrm>
            <a:off x="668883" y="2153111"/>
            <a:ext cx="1155898" cy="1009463"/>
          </a:xfrm>
          <a:prstGeom prst="rect">
            <a:avLst/>
          </a:prstGeom>
        </p:spPr>
      </p:pic>
      <p:cxnSp>
        <p:nvCxnSpPr>
          <p:cNvPr id="11" name="Straight Connector 10">
            <a:extLst>
              <a:ext uri="{FF2B5EF4-FFF2-40B4-BE49-F238E27FC236}">
                <a16:creationId xmlns:a16="http://schemas.microsoft.com/office/drawing/2014/main" id="{05616AEC-4D71-4743-8FC5-301CDF1BFE5B}"/>
              </a:ext>
            </a:extLst>
          </p:cNvPr>
          <p:cNvCxnSpPr>
            <a:cxnSpLocks/>
            <a:endCxn id="16" idx="6"/>
          </p:cNvCxnSpPr>
          <p:nvPr/>
        </p:nvCxnSpPr>
        <p:spPr>
          <a:xfrm>
            <a:off x="914402" y="5061244"/>
            <a:ext cx="9635837" cy="19879"/>
          </a:xfrm>
          <a:prstGeom prst="line">
            <a:avLst/>
          </a:prstGeom>
          <a:ln w="762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237D2428-D085-4543-A98C-53E40F0C7FA8}"/>
              </a:ext>
            </a:extLst>
          </p:cNvPr>
          <p:cNvSpPr/>
          <p:nvPr/>
        </p:nvSpPr>
        <p:spPr>
          <a:xfrm>
            <a:off x="1116335" y="4895592"/>
            <a:ext cx="371061" cy="371061"/>
          </a:xfrm>
          <a:prstGeom prst="ellipse">
            <a:avLst/>
          </a:prstGeom>
          <a:solidFill>
            <a:schemeClr val="bg1"/>
          </a:solidFill>
          <a:ln w="762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p>
        </p:txBody>
      </p:sp>
      <p:sp>
        <p:nvSpPr>
          <p:cNvPr id="13" name="Oval 12">
            <a:extLst>
              <a:ext uri="{FF2B5EF4-FFF2-40B4-BE49-F238E27FC236}">
                <a16:creationId xmlns:a16="http://schemas.microsoft.com/office/drawing/2014/main" id="{477BF9EA-5B31-CB46-877E-B618359E98F3}"/>
              </a:ext>
            </a:extLst>
          </p:cNvPr>
          <p:cNvSpPr/>
          <p:nvPr/>
        </p:nvSpPr>
        <p:spPr>
          <a:xfrm>
            <a:off x="3316989" y="4895592"/>
            <a:ext cx="371061" cy="371061"/>
          </a:xfrm>
          <a:prstGeom prst="ellipse">
            <a:avLst/>
          </a:prstGeom>
          <a:solidFill>
            <a:schemeClr val="bg1"/>
          </a:solidFill>
          <a:ln w="762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4" name="Oval 13">
            <a:extLst>
              <a:ext uri="{FF2B5EF4-FFF2-40B4-BE49-F238E27FC236}">
                <a16:creationId xmlns:a16="http://schemas.microsoft.com/office/drawing/2014/main" id="{2A175CE1-3979-F84D-8A78-7A7C14A1346B}"/>
              </a:ext>
            </a:extLst>
          </p:cNvPr>
          <p:cNvSpPr/>
          <p:nvPr/>
        </p:nvSpPr>
        <p:spPr>
          <a:xfrm>
            <a:off x="5675063" y="4895592"/>
            <a:ext cx="371061" cy="371061"/>
          </a:xfrm>
          <a:prstGeom prst="ellipse">
            <a:avLst/>
          </a:prstGeom>
          <a:solidFill>
            <a:schemeClr val="bg1"/>
          </a:solidFill>
          <a:ln w="762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6" name="Oval 15">
            <a:extLst>
              <a:ext uri="{FF2B5EF4-FFF2-40B4-BE49-F238E27FC236}">
                <a16:creationId xmlns:a16="http://schemas.microsoft.com/office/drawing/2014/main" id="{C8AC5B63-E8A0-834F-A0D5-B118590BE3E5}"/>
              </a:ext>
            </a:extLst>
          </p:cNvPr>
          <p:cNvSpPr/>
          <p:nvPr/>
        </p:nvSpPr>
        <p:spPr>
          <a:xfrm>
            <a:off x="10179178" y="4895592"/>
            <a:ext cx="371061" cy="371061"/>
          </a:xfrm>
          <a:prstGeom prst="ellipse">
            <a:avLst/>
          </a:prstGeom>
          <a:solidFill>
            <a:schemeClr val="bg1"/>
          </a:solidFill>
          <a:ln w="762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5" name="Oval 24">
            <a:extLst>
              <a:ext uri="{FF2B5EF4-FFF2-40B4-BE49-F238E27FC236}">
                <a16:creationId xmlns:a16="http://schemas.microsoft.com/office/drawing/2014/main" id="{A8FFAB87-346A-FF41-B22F-F39F526D4A59}"/>
              </a:ext>
            </a:extLst>
          </p:cNvPr>
          <p:cNvSpPr/>
          <p:nvPr/>
        </p:nvSpPr>
        <p:spPr>
          <a:xfrm>
            <a:off x="8033137" y="4895592"/>
            <a:ext cx="371061" cy="371061"/>
          </a:xfrm>
          <a:prstGeom prst="ellipse">
            <a:avLst/>
          </a:prstGeom>
          <a:solidFill>
            <a:schemeClr val="bg1"/>
          </a:solidFill>
          <a:ln w="762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cxnSp>
        <p:nvCxnSpPr>
          <p:cNvPr id="32" name="Straight Arrow Connector 31">
            <a:extLst>
              <a:ext uri="{FF2B5EF4-FFF2-40B4-BE49-F238E27FC236}">
                <a16:creationId xmlns:a16="http://schemas.microsoft.com/office/drawing/2014/main" id="{7039B4FD-0014-A941-A076-9C3A242085C6}"/>
              </a:ext>
            </a:extLst>
          </p:cNvPr>
          <p:cNvCxnSpPr/>
          <p:nvPr/>
        </p:nvCxnSpPr>
        <p:spPr>
          <a:xfrm>
            <a:off x="1325217" y="4085258"/>
            <a:ext cx="0" cy="546010"/>
          </a:xfrm>
          <a:prstGeom prst="straightConnector1">
            <a:avLst/>
          </a:prstGeom>
          <a:ln w="762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9042A8FF-3905-6549-92B1-0C7463EF0C85}"/>
              </a:ext>
            </a:extLst>
          </p:cNvPr>
          <p:cNvSpPr txBox="1"/>
          <p:nvPr/>
        </p:nvSpPr>
        <p:spPr>
          <a:xfrm>
            <a:off x="9376007" y="1308143"/>
            <a:ext cx="1977401" cy="523220"/>
          </a:xfrm>
          <a:prstGeom prst="rect">
            <a:avLst/>
          </a:prstGeom>
          <a:noFill/>
        </p:spPr>
        <p:txBody>
          <a:bodyPr wrap="none" rtlCol="0">
            <a:spAutoFit/>
          </a:bodyPr>
          <a:lstStyle/>
          <a:p>
            <a:r>
              <a:rPr lang="en-GB" sz="2800" dirty="0"/>
              <a:t>counts table</a:t>
            </a:r>
          </a:p>
        </p:txBody>
      </p:sp>
      <p:graphicFrame>
        <p:nvGraphicFramePr>
          <p:cNvPr id="38" name="Table 37">
            <a:extLst>
              <a:ext uri="{FF2B5EF4-FFF2-40B4-BE49-F238E27FC236}">
                <a16:creationId xmlns:a16="http://schemas.microsoft.com/office/drawing/2014/main" id="{A897151E-25CF-EE48-9522-A55BB0BE2099}"/>
              </a:ext>
            </a:extLst>
          </p:cNvPr>
          <p:cNvGraphicFramePr>
            <a:graphicFrameLocks noGrp="1"/>
          </p:cNvGraphicFramePr>
          <p:nvPr/>
        </p:nvGraphicFramePr>
        <p:xfrm>
          <a:off x="9452174" y="1830199"/>
          <a:ext cx="1875178" cy="1463040"/>
        </p:xfrm>
        <a:graphic>
          <a:graphicData uri="http://schemas.openxmlformats.org/drawingml/2006/table">
            <a:tbl>
              <a:tblPr firstRow="1" bandRow="1">
                <a:tableStyleId>{F2DE63D5-997A-4646-A377-4702673A728D}</a:tableStyleId>
              </a:tblPr>
              <a:tblGrid>
                <a:gridCol w="937589">
                  <a:extLst>
                    <a:ext uri="{9D8B030D-6E8A-4147-A177-3AD203B41FA5}">
                      <a16:colId xmlns:a16="http://schemas.microsoft.com/office/drawing/2014/main" val="718993216"/>
                    </a:ext>
                  </a:extLst>
                </a:gridCol>
                <a:gridCol w="937589">
                  <a:extLst>
                    <a:ext uri="{9D8B030D-6E8A-4147-A177-3AD203B41FA5}">
                      <a16:colId xmlns:a16="http://schemas.microsoft.com/office/drawing/2014/main" val="4246443102"/>
                    </a:ext>
                  </a:extLst>
                </a:gridCol>
              </a:tblGrid>
              <a:tr h="328776">
                <a:tc>
                  <a:txBody>
                    <a:bodyPr/>
                    <a:lstStyle/>
                    <a:p>
                      <a:pPr algn="ctr"/>
                      <a:r>
                        <a:rPr lang="en-GB" dirty="0"/>
                        <a:t>Gene ID</a:t>
                      </a:r>
                    </a:p>
                  </a:txBody>
                  <a:tcPr/>
                </a:tc>
                <a:tc>
                  <a:txBody>
                    <a:bodyPr/>
                    <a:lstStyle/>
                    <a:p>
                      <a:pPr algn="ctr"/>
                      <a:r>
                        <a:rPr lang="en-GB" dirty="0"/>
                        <a:t>Counts</a:t>
                      </a:r>
                    </a:p>
                  </a:txBody>
                  <a:tcPr/>
                </a:tc>
                <a:extLst>
                  <a:ext uri="{0D108BD9-81ED-4DB2-BD59-A6C34878D82A}">
                    <a16:rowId xmlns:a16="http://schemas.microsoft.com/office/drawing/2014/main" val="810967668"/>
                  </a:ext>
                </a:extLst>
              </a:tr>
              <a:tr h="328776">
                <a:tc>
                  <a:txBody>
                    <a:bodyPr/>
                    <a:lstStyle/>
                    <a:p>
                      <a:pPr algn="ctr"/>
                      <a:r>
                        <a:rPr lang="en-GB" dirty="0"/>
                        <a:t>Gene A</a:t>
                      </a:r>
                    </a:p>
                  </a:txBody>
                  <a:tcPr/>
                </a:tc>
                <a:tc>
                  <a:txBody>
                    <a:bodyPr/>
                    <a:lstStyle/>
                    <a:p>
                      <a:pPr algn="ctr"/>
                      <a:r>
                        <a:rPr lang="en-GB" dirty="0"/>
                        <a:t>5</a:t>
                      </a:r>
                    </a:p>
                  </a:txBody>
                  <a:tcPr/>
                </a:tc>
                <a:extLst>
                  <a:ext uri="{0D108BD9-81ED-4DB2-BD59-A6C34878D82A}">
                    <a16:rowId xmlns:a16="http://schemas.microsoft.com/office/drawing/2014/main" val="3753006133"/>
                  </a:ext>
                </a:extLst>
              </a:tr>
              <a:tr h="328776">
                <a:tc>
                  <a:txBody>
                    <a:bodyPr/>
                    <a:lstStyle/>
                    <a:p>
                      <a:pPr algn="ctr"/>
                      <a:r>
                        <a:rPr lang="en-GB" dirty="0"/>
                        <a:t>Gene B</a:t>
                      </a:r>
                    </a:p>
                  </a:txBody>
                  <a:tcPr/>
                </a:tc>
                <a:tc>
                  <a:txBody>
                    <a:bodyPr/>
                    <a:lstStyle/>
                    <a:p>
                      <a:pPr algn="ctr"/>
                      <a:r>
                        <a:rPr lang="en-GB" dirty="0"/>
                        <a:t>3</a:t>
                      </a:r>
                    </a:p>
                  </a:txBody>
                  <a:tcPr/>
                </a:tc>
                <a:extLst>
                  <a:ext uri="{0D108BD9-81ED-4DB2-BD59-A6C34878D82A}">
                    <a16:rowId xmlns:a16="http://schemas.microsoft.com/office/drawing/2014/main" val="389462449"/>
                  </a:ext>
                </a:extLst>
              </a:tr>
              <a:tr h="328776">
                <a:tc>
                  <a:txBody>
                    <a:bodyPr/>
                    <a:lstStyle/>
                    <a:p>
                      <a:pPr algn="ctr"/>
                      <a:r>
                        <a:rPr lang="en-GB" dirty="0"/>
                        <a:t>Gene C</a:t>
                      </a:r>
                    </a:p>
                  </a:txBody>
                  <a:tcPr/>
                </a:tc>
                <a:tc>
                  <a:txBody>
                    <a:bodyPr/>
                    <a:lstStyle/>
                    <a:p>
                      <a:pPr algn="ctr"/>
                      <a:r>
                        <a:rPr lang="en-GB" dirty="0"/>
                        <a:t>9</a:t>
                      </a:r>
                    </a:p>
                  </a:txBody>
                  <a:tcPr/>
                </a:tc>
                <a:extLst>
                  <a:ext uri="{0D108BD9-81ED-4DB2-BD59-A6C34878D82A}">
                    <a16:rowId xmlns:a16="http://schemas.microsoft.com/office/drawing/2014/main" val="4089743007"/>
                  </a:ext>
                </a:extLst>
              </a:tr>
            </a:tbl>
          </a:graphicData>
        </a:graphic>
      </p:graphicFrame>
      <p:cxnSp>
        <p:nvCxnSpPr>
          <p:cNvPr id="39" name="Straight Arrow Connector 38">
            <a:extLst>
              <a:ext uri="{FF2B5EF4-FFF2-40B4-BE49-F238E27FC236}">
                <a16:creationId xmlns:a16="http://schemas.microsoft.com/office/drawing/2014/main" id="{A73B4B01-C6B3-E24F-B7EB-01CBFC895303}"/>
              </a:ext>
            </a:extLst>
          </p:cNvPr>
          <p:cNvCxnSpPr>
            <a:cxnSpLocks/>
          </p:cNvCxnSpPr>
          <p:nvPr/>
        </p:nvCxnSpPr>
        <p:spPr>
          <a:xfrm flipV="1">
            <a:off x="10389763" y="4081888"/>
            <a:ext cx="0" cy="546010"/>
          </a:xfrm>
          <a:prstGeom prst="straightConnector1">
            <a:avLst/>
          </a:prstGeom>
          <a:ln w="762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7102C489-E695-8442-B5B0-A433F9F8FAD9}"/>
              </a:ext>
            </a:extLst>
          </p:cNvPr>
          <p:cNvSpPr txBox="1"/>
          <p:nvPr/>
        </p:nvSpPr>
        <p:spPr>
          <a:xfrm>
            <a:off x="9996268" y="3411888"/>
            <a:ext cx="631391" cy="461665"/>
          </a:xfrm>
          <a:prstGeom prst="rect">
            <a:avLst/>
          </a:prstGeom>
          <a:noFill/>
        </p:spPr>
        <p:txBody>
          <a:bodyPr wrap="none" rtlCol="0">
            <a:spAutoFit/>
          </a:bodyPr>
          <a:lstStyle/>
          <a:p>
            <a:r>
              <a:rPr lang="da-DK" sz="2400" b="1" dirty="0">
                <a:solidFill>
                  <a:schemeClr val="bg1">
                    <a:lumMod val="50000"/>
                  </a:schemeClr>
                </a:solidFill>
              </a:rPr>
              <a:t>.</a:t>
            </a:r>
            <a:r>
              <a:rPr lang="da-DK" sz="2400" b="1" dirty="0" err="1">
                <a:solidFill>
                  <a:schemeClr val="bg1">
                    <a:lumMod val="50000"/>
                  </a:schemeClr>
                </a:solidFill>
              </a:rPr>
              <a:t>tsv</a:t>
            </a:r>
            <a:endParaRPr lang="da-DK" sz="2400" b="1" dirty="0">
              <a:solidFill>
                <a:schemeClr val="bg1">
                  <a:lumMod val="50000"/>
                </a:schemeClr>
              </a:solidFill>
            </a:endParaRPr>
          </a:p>
        </p:txBody>
      </p:sp>
      <p:sp>
        <p:nvSpPr>
          <p:cNvPr id="3" name="Rounded Rectangle 4">
            <a:extLst>
              <a:ext uri="{FF2B5EF4-FFF2-40B4-BE49-F238E27FC236}">
                <a16:creationId xmlns:a16="http://schemas.microsoft.com/office/drawing/2014/main" id="{445F7EF7-B343-5510-2F8A-A98E710A334C}"/>
              </a:ext>
            </a:extLst>
          </p:cNvPr>
          <p:cNvSpPr/>
          <p:nvPr/>
        </p:nvSpPr>
        <p:spPr>
          <a:xfrm>
            <a:off x="312314" y="252101"/>
            <a:ext cx="3468754" cy="1570374"/>
          </a:xfrm>
          <a:prstGeom prst="round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4400" b="1" dirty="0"/>
              <a:t>Workflow </a:t>
            </a:r>
            <a:endParaRPr lang="en-US"/>
          </a:p>
          <a:p>
            <a:pPr algn="ctr"/>
            <a:r>
              <a:rPr lang="en-GB" sz="4400" b="1" dirty="0"/>
              <a:t>overview</a:t>
            </a:r>
            <a:endParaRPr lang="en-GB" dirty="0"/>
          </a:p>
        </p:txBody>
      </p:sp>
    </p:spTree>
    <p:extLst>
      <p:ext uri="{BB962C8B-B14F-4D97-AF65-F5344CB8AC3E}">
        <p14:creationId xmlns:p14="http://schemas.microsoft.com/office/powerpoint/2010/main" val="42890858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EBB3AA9-A20E-E440-966C-9175198954C0}"/>
              </a:ext>
            </a:extLst>
          </p:cNvPr>
          <p:cNvSpPr>
            <a:spLocks noGrp="1"/>
          </p:cNvSpPr>
          <p:nvPr>
            <p:ph type="sldNum" sz="quarter" idx="12"/>
          </p:nvPr>
        </p:nvSpPr>
        <p:spPr/>
        <p:txBody>
          <a:bodyPr/>
          <a:lstStyle/>
          <a:p>
            <a:fld id="{488F6B55-2FBF-E645-B561-8271EEC5CE3D}" type="slidenum">
              <a:rPr lang="en-GB" smtClean="0"/>
              <a:t>6</a:t>
            </a:fld>
            <a:endParaRPr lang="en-GB"/>
          </a:p>
        </p:txBody>
      </p:sp>
      <p:sp>
        <p:nvSpPr>
          <p:cNvPr id="6" name="TextBox 5">
            <a:extLst>
              <a:ext uri="{FF2B5EF4-FFF2-40B4-BE49-F238E27FC236}">
                <a16:creationId xmlns:a16="http://schemas.microsoft.com/office/drawing/2014/main" id="{FA5A070E-C829-C349-B7C0-4E4EFAA9D2C2}"/>
              </a:ext>
            </a:extLst>
          </p:cNvPr>
          <p:cNvSpPr txBox="1"/>
          <p:nvPr/>
        </p:nvSpPr>
        <p:spPr>
          <a:xfrm>
            <a:off x="468794" y="3164443"/>
            <a:ext cx="1761188" cy="800219"/>
          </a:xfrm>
          <a:prstGeom prst="rect">
            <a:avLst/>
          </a:prstGeom>
          <a:noFill/>
        </p:spPr>
        <p:txBody>
          <a:bodyPr wrap="none" rtlCol="0">
            <a:spAutoFit/>
          </a:bodyPr>
          <a:lstStyle/>
          <a:p>
            <a:r>
              <a:rPr lang="en-GB" sz="2800" dirty="0"/>
              <a:t>Sequencer</a:t>
            </a:r>
          </a:p>
          <a:p>
            <a:r>
              <a:rPr lang="en-GB" dirty="0"/>
              <a:t>Produce images</a:t>
            </a:r>
          </a:p>
        </p:txBody>
      </p:sp>
      <p:pic>
        <p:nvPicPr>
          <p:cNvPr id="7" name="Picture 6">
            <a:extLst>
              <a:ext uri="{FF2B5EF4-FFF2-40B4-BE49-F238E27FC236}">
                <a16:creationId xmlns:a16="http://schemas.microsoft.com/office/drawing/2014/main" id="{D6B04C5F-759E-DF4F-A5DA-91192A294BC0}"/>
              </a:ext>
            </a:extLst>
          </p:cNvPr>
          <p:cNvPicPr>
            <a:picLocks noChangeAspect="1"/>
          </p:cNvPicPr>
          <p:nvPr/>
        </p:nvPicPr>
        <p:blipFill rotWithShape="1">
          <a:blip r:embed="rId3"/>
          <a:srcRect l="18732" t="689" r="17691" b="628"/>
          <a:stretch/>
        </p:blipFill>
        <p:spPr>
          <a:xfrm>
            <a:off x="668883" y="2153111"/>
            <a:ext cx="1155898" cy="1009463"/>
          </a:xfrm>
          <a:prstGeom prst="rect">
            <a:avLst/>
          </a:prstGeom>
        </p:spPr>
      </p:pic>
      <p:cxnSp>
        <p:nvCxnSpPr>
          <p:cNvPr id="11" name="Straight Connector 10">
            <a:extLst>
              <a:ext uri="{FF2B5EF4-FFF2-40B4-BE49-F238E27FC236}">
                <a16:creationId xmlns:a16="http://schemas.microsoft.com/office/drawing/2014/main" id="{05616AEC-4D71-4743-8FC5-301CDF1BFE5B}"/>
              </a:ext>
            </a:extLst>
          </p:cNvPr>
          <p:cNvCxnSpPr>
            <a:cxnSpLocks/>
            <a:endCxn id="16" idx="6"/>
          </p:cNvCxnSpPr>
          <p:nvPr/>
        </p:nvCxnSpPr>
        <p:spPr>
          <a:xfrm>
            <a:off x="914402" y="5061244"/>
            <a:ext cx="9635837" cy="19879"/>
          </a:xfrm>
          <a:prstGeom prst="line">
            <a:avLst/>
          </a:prstGeom>
          <a:ln w="762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237D2428-D085-4543-A98C-53E40F0C7FA8}"/>
              </a:ext>
            </a:extLst>
          </p:cNvPr>
          <p:cNvSpPr/>
          <p:nvPr/>
        </p:nvSpPr>
        <p:spPr>
          <a:xfrm>
            <a:off x="1116335" y="4895592"/>
            <a:ext cx="371061" cy="371061"/>
          </a:xfrm>
          <a:prstGeom prst="ellipse">
            <a:avLst/>
          </a:prstGeom>
          <a:solidFill>
            <a:schemeClr val="bg1"/>
          </a:solidFill>
          <a:ln w="762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p>
        </p:txBody>
      </p:sp>
      <p:sp>
        <p:nvSpPr>
          <p:cNvPr id="13" name="Oval 12">
            <a:extLst>
              <a:ext uri="{FF2B5EF4-FFF2-40B4-BE49-F238E27FC236}">
                <a16:creationId xmlns:a16="http://schemas.microsoft.com/office/drawing/2014/main" id="{477BF9EA-5B31-CB46-877E-B618359E98F3}"/>
              </a:ext>
            </a:extLst>
          </p:cNvPr>
          <p:cNvSpPr/>
          <p:nvPr/>
        </p:nvSpPr>
        <p:spPr>
          <a:xfrm>
            <a:off x="3316989" y="4895592"/>
            <a:ext cx="371061" cy="371061"/>
          </a:xfrm>
          <a:prstGeom prst="ellipse">
            <a:avLst/>
          </a:prstGeom>
          <a:solidFill>
            <a:schemeClr val="bg1"/>
          </a:solidFill>
          <a:ln w="762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4" name="Oval 13">
            <a:extLst>
              <a:ext uri="{FF2B5EF4-FFF2-40B4-BE49-F238E27FC236}">
                <a16:creationId xmlns:a16="http://schemas.microsoft.com/office/drawing/2014/main" id="{2A175CE1-3979-F84D-8A78-7A7C14A1346B}"/>
              </a:ext>
            </a:extLst>
          </p:cNvPr>
          <p:cNvSpPr/>
          <p:nvPr/>
        </p:nvSpPr>
        <p:spPr>
          <a:xfrm>
            <a:off x="5675063" y="4895592"/>
            <a:ext cx="371061" cy="371061"/>
          </a:xfrm>
          <a:prstGeom prst="ellipse">
            <a:avLst/>
          </a:prstGeom>
          <a:solidFill>
            <a:schemeClr val="bg1"/>
          </a:solidFill>
          <a:ln w="762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6" name="Oval 15">
            <a:extLst>
              <a:ext uri="{FF2B5EF4-FFF2-40B4-BE49-F238E27FC236}">
                <a16:creationId xmlns:a16="http://schemas.microsoft.com/office/drawing/2014/main" id="{C8AC5B63-E8A0-834F-A0D5-B118590BE3E5}"/>
              </a:ext>
            </a:extLst>
          </p:cNvPr>
          <p:cNvSpPr/>
          <p:nvPr/>
        </p:nvSpPr>
        <p:spPr>
          <a:xfrm>
            <a:off x="10179178" y="4895592"/>
            <a:ext cx="371061" cy="371061"/>
          </a:xfrm>
          <a:prstGeom prst="ellipse">
            <a:avLst/>
          </a:prstGeom>
          <a:solidFill>
            <a:schemeClr val="bg1"/>
          </a:solidFill>
          <a:ln w="762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5" name="Oval 24">
            <a:extLst>
              <a:ext uri="{FF2B5EF4-FFF2-40B4-BE49-F238E27FC236}">
                <a16:creationId xmlns:a16="http://schemas.microsoft.com/office/drawing/2014/main" id="{A8FFAB87-346A-FF41-B22F-F39F526D4A59}"/>
              </a:ext>
            </a:extLst>
          </p:cNvPr>
          <p:cNvSpPr/>
          <p:nvPr/>
        </p:nvSpPr>
        <p:spPr>
          <a:xfrm>
            <a:off x="8033137" y="4895592"/>
            <a:ext cx="371061" cy="371061"/>
          </a:xfrm>
          <a:prstGeom prst="ellipse">
            <a:avLst/>
          </a:prstGeom>
          <a:solidFill>
            <a:schemeClr val="bg1"/>
          </a:solidFill>
          <a:ln w="762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cxnSp>
        <p:nvCxnSpPr>
          <p:cNvPr id="32" name="Straight Arrow Connector 31">
            <a:extLst>
              <a:ext uri="{FF2B5EF4-FFF2-40B4-BE49-F238E27FC236}">
                <a16:creationId xmlns:a16="http://schemas.microsoft.com/office/drawing/2014/main" id="{7039B4FD-0014-A941-A076-9C3A242085C6}"/>
              </a:ext>
            </a:extLst>
          </p:cNvPr>
          <p:cNvCxnSpPr/>
          <p:nvPr/>
        </p:nvCxnSpPr>
        <p:spPr>
          <a:xfrm>
            <a:off x="1325217" y="4085258"/>
            <a:ext cx="0" cy="546010"/>
          </a:xfrm>
          <a:prstGeom prst="straightConnector1">
            <a:avLst/>
          </a:prstGeom>
          <a:ln w="762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9042A8FF-3905-6549-92B1-0C7463EF0C85}"/>
              </a:ext>
            </a:extLst>
          </p:cNvPr>
          <p:cNvSpPr txBox="1"/>
          <p:nvPr/>
        </p:nvSpPr>
        <p:spPr>
          <a:xfrm>
            <a:off x="9376007" y="1308143"/>
            <a:ext cx="1977401" cy="523220"/>
          </a:xfrm>
          <a:prstGeom prst="rect">
            <a:avLst/>
          </a:prstGeom>
          <a:noFill/>
        </p:spPr>
        <p:txBody>
          <a:bodyPr wrap="none" rtlCol="0">
            <a:spAutoFit/>
          </a:bodyPr>
          <a:lstStyle/>
          <a:p>
            <a:r>
              <a:rPr lang="en-GB" sz="2800" dirty="0"/>
              <a:t>counts table</a:t>
            </a:r>
          </a:p>
        </p:txBody>
      </p:sp>
      <p:graphicFrame>
        <p:nvGraphicFramePr>
          <p:cNvPr id="38" name="Table 37">
            <a:extLst>
              <a:ext uri="{FF2B5EF4-FFF2-40B4-BE49-F238E27FC236}">
                <a16:creationId xmlns:a16="http://schemas.microsoft.com/office/drawing/2014/main" id="{A897151E-25CF-EE48-9522-A55BB0BE2099}"/>
              </a:ext>
            </a:extLst>
          </p:cNvPr>
          <p:cNvGraphicFramePr>
            <a:graphicFrameLocks noGrp="1"/>
          </p:cNvGraphicFramePr>
          <p:nvPr/>
        </p:nvGraphicFramePr>
        <p:xfrm>
          <a:off x="9452174" y="1830199"/>
          <a:ext cx="1875178" cy="1463040"/>
        </p:xfrm>
        <a:graphic>
          <a:graphicData uri="http://schemas.openxmlformats.org/drawingml/2006/table">
            <a:tbl>
              <a:tblPr firstRow="1" bandRow="1">
                <a:tableStyleId>{F2DE63D5-997A-4646-A377-4702673A728D}</a:tableStyleId>
              </a:tblPr>
              <a:tblGrid>
                <a:gridCol w="937589">
                  <a:extLst>
                    <a:ext uri="{9D8B030D-6E8A-4147-A177-3AD203B41FA5}">
                      <a16:colId xmlns:a16="http://schemas.microsoft.com/office/drawing/2014/main" val="718993216"/>
                    </a:ext>
                  </a:extLst>
                </a:gridCol>
                <a:gridCol w="937589">
                  <a:extLst>
                    <a:ext uri="{9D8B030D-6E8A-4147-A177-3AD203B41FA5}">
                      <a16:colId xmlns:a16="http://schemas.microsoft.com/office/drawing/2014/main" val="4246443102"/>
                    </a:ext>
                  </a:extLst>
                </a:gridCol>
              </a:tblGrid>
              <a:tr h="328776">
                <a:tc>
                  <a:txBody>
                    <a:bodyPr/>
                    <a:lstStyle/>
                    <a:p>
                      <a:pPr algn="ctr"/>
                      <a:r>
                        <a:rPr lang="en-GB" dirty="0"/>
                        <a:t>Gene ID</a:t>
                      </a:r>
                    </a:p>
                  </a:txBody>
                  <a:tcPr/>
                </a:tc>
                <a:tc>
                  <a:txBody>
                    <a:bodyPr/>
                    <a:lstStyle/>
                    <a:p>
                      <a:pPr algn="ctr"/>
                      <a:r>
                        <a:rPr lang="en-GB" dirty="0"/>
                        <a:t>Counts</a:t>
                      </a:r>
                    </a:p>
                  </a:txBody>
                  <a:tcPr/>
                </a:tc>
                <a:extLst>
                  <a:ext uri="{0D108BD9-81ED-4DB2-BD59-A6C34878D82A}">
                    <a16:rowId xmlns:a16="http://schemas.microsoft.com/office/drawing/2014/main" val="810967668"/>
                  </a:ext>
                </a:extLst>
              </a:tr>
              <a:tr h="328776">
                <a:tc>
                  <a:txBody>
                    <a:bodyPr/>
                    <a:lstStyle/>
                    <a:p>
                      <a:pPr algn="ctr"/>
                      <a:r>
                        <a:rPr lang="en-GB" dirty="0"/>
                        <a:t>Gene A</a:t>
                      </a:r>
                    </a:p>
                  </a:txBody>
                  <a:tcPr/>
                </a:tc>
                <a:tc>
                  <a:txBody>
                    <a:bodyPr/>
                    <a:lstStyle/>
                    <a:p>
                      <a:pPr algn="ctr"/>
                      <a:r>
                        <a:rPr lang="en-GB" dirty="0"/>
                        <a:t>5</a:t>
                      </a:r>
                    </a:p>
                  </a:txBody>
                  <a:tcPr/>
                </a:tc>
                <a:extLst>
                  <a:ext uri="{0D108BD9-81ED-4DB2-BD59-A6C34878D82A}">
                    <a16:rowId xmlns:a16="http://schemas.microsoft.com/office/drawing/2014/main" val="3753006133"/>
                  </a:ext>
                </a:extLst>
              </a:tr>
              <a:tr h="328776">
                <a:tc>
                  <a:txBody>
                    <a:bodyPr/>
                    <a:lstStyle/>
                    <a:p>
                      <a:pPr algn="ctr"/>
                      <a:r>
                        <a:rPr lang="en-GB" dirty="0"/>
                        <a:t>Gene B</a:t>
                      </a:r>
                    </a:p>
                  </a:txBody>
                  <a:tcPr/>
                </a:tc>
                <a:tc>
                  <a:txBody>
                    <a:bodyPr/>
                    <a:lstStyle/>
                    <a:p>
                      <a:pPr algn="ctr"/>
                      <a:r>
                        <a:rPr lang="en-GB" dirty="0"/>
                        <a:t>3</a:t>
                      </a:r>
                    </a:p>
                  </a:txBody>
                  <a:tcPr/>
                </a:tc>
                <a:extLst>
                  <a:ext uri="{0D108BD9-81ED-4DB2-BD59-A6C34878D82A}">
                    <a16:rowId xmlns:a16="http://schemas.microsoft.com/office/drawing/2014/main" val="389462449"/>
                  </a:ext>
                </a:extLst>
              </a:tr>
              <a:tr h="328776">
                <a:tc>
                  <a:txBody>
                    <a:bodyPr/>
                    <a:lstStyle/>
                    <a:p>
                      <a:pPr algn="ctr"/>
                      <a:r>
                        <a:rPr lang="en-GB" dirty="0"/>
                        <a:t>Gene C</a:t>
                      </a:r>
                    </a:p>
                  </a:txBody>
                  <a:tcPr/>
                </a:tc>
                <a:tc>
                  <a:txBody>
                    <a:bodyPr/>
                    <a:lstStyle/>
                    <a:p>
                      <a:pPr algn="ctr"/>
                      <a:r>
                        <a:rPr lang="en-GB" dirty="0"/>
                        <a:t>9</a:t>
                      </a:r>
                    </a:p>
                  </a:txBody>
                  <a:tcPr/>
                </a:tc>
                <a:extLst>
                  <a:ext uri="{0D108BD9-81ED-4DB2-BD59-A6C34878D82A}">
                    <a16:rowId xmlns:a16="http://schemas.microsoft.com/office/drawing/2014/main" val="4089743007"/>
                  </a:ext>
                </a:extLst>
              </a:tr>
            </a:tbl>
          </a:graphicData>
        </a:graphic>
      </p:graphicFrame>
      <p:cxnSp>
        <p:nvCxnSpPr>
          <p:cNvPr id="39" name="Straight Arrow Connector 38">
            <a:extLst>
              <a:ext uri="{FF2B5EF4-FFF2-40B4-BE49-F238E27FC236}">
                <a16:creationId xmlns:a16="http://schemas.microsoft.com/office/drawing/2014/main" id="{A73B4B01-C6B3-E24F-B7EB-01CBFC895303}"/>
              </a:ext>
            </a:extLst>
          </p:cNvPr>
          <p:cNvCxnSpPr>
            <a:cxnSpLocks/>
          </p:cNvCxnSpPr>
          <p:nvPr/>
        </p:nvCxnSpPr>
        <p:spPr>
          <a:xfrm flipV="1">
            <a:off x="10389763" y="4081888"/>
            <a:ext cx="0" cy="546010"/>
          </a:xfrm>
          <a:prstGeom prst="straightConnector1">
            <a:avLst/>
          </a:prstGeom>
          <a:ln w="762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7102C489-E695-8442-B5B0-A433F9F8FAD9}"/>
              </a:ext>
            </a:extLst>
          </p:cNvPr>
          <p:cNvSpPr txBox="1"/>
          <p:nvPr/>
        </p:nvSpPr>
        <p:spPr>
          <a:xfrm>
            <a:off x="9996268" y="3411888"/>
            <a:ext cx="631391" cy="461665"/>
          </a:xfrm>
          <a:prstGeom prst="rect">
            <a:avLst/>
          </a:prstGeom>
          <a:noFill/>
        </p:spPr>
        <p:txBody>
          <a:bodyPr wrap="none" rtlCol="0">
            <a:spAutoFit/>
          </a:bodyPr>
          <a:lstStyle/>
          <a:p>
            <a:r>
              <a:rPr lang="da-DK" sz="2400" b="1" dirty="0">
                <a:solidFill>
                  <a:schemeClr val="bg1">
                    <a:lumMod val="50000"/>
                  </a:schemeClr>
                </a:solidFill>
              </a:rPr>
              <a:t>.</a:t>
            </a:r>
            <a:r>
              <a:rPr lang="da-DK" sz="2400" b="1" dirty="0" err="1">
                <a:solidFill>
                  <a:schemeClr val="bg1">
                    <a:lumMod val="50000"/>
                  </a:schemeClr>
                </a:solidFill>
              </a:rPr>
              <a:t>tsv</a:t>
            </a:r>
            <a:endParaRPr lang="da-DK" sz="2400" b="1" dirty="0">
              <a:solidFill>
                <a:schemeClr val="bg1">
                  <a:lumMod val="50000"/>
                </a:schemeClr>
              </a:solidFill>
            </a:endParaRPr>
          </a:p>
        </p:txBody>
      </p:sp>
      <p:sp>
        <p:nvSpPr>
          <p:cNvPr id="3" name="Rounded Rectangle 4">
            <a:extLst>
              <a:ext uri="{FF2B5EF4-FFF2-40B4-BE49-F238E27FC236}">
                <a16:creationId xmlns:a16="http://schemas.microsoft.com/office/drawing/2014/main" id="{445F7EF7-B343-5510-2F8A-A98E710A334C}"/>
              </a:ext>
            </a:extLst>
          </p:cNvPr>
          <p:cNvSpPr/>
          <p:nvPr/>
        </p:nvSpPr>
        <p:spPr>
          <a:xfrm>
            <a:off x="312314" y="252101"/>
            <a:ext cx="3468754" cy="1570374"/>
          </a:xfrm>
          <a:prstGeom prst="round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4400" b="1" dirty="0"/>
              <a:t>Workflow </a:t>
            </a:r>
            <a:endParaRPr lang="en-US"/>
          </a:p>
          <a:p>
            <a:pPr algn="ctr"/>
            <a:r>
              <a:rPr lang="en-GB" sz="4400" b="1" dirty="0"/>
              <a:t>overview</a:t>
            </a:r>
            <a:endParaRPr lang="en-GB" dirty="0"/>
          </a:p>
        </p:txBody>
      </p:sp>
      <p:sp>
        <p:nvSpPr>
          <p:cNvPr id="9" name="TextBox 8">
            <a:extLst>
              <a:ext uri="{FF2B5EF4-FFF2-40B4-BE49-F238E27FC236}">
                <a16:creationId xmlns:a16="http://schemas.microsoft.com/office/drawing/2014/main" id="{00D659BF-E387-2961-6EEC-4D78E4A42284}"/>
              </a:ext>
            </a:extLst>
          </p:cNvPr>
          <p:cNvSpPr txBox="1"/>
          <p:nvPr/>
        </p:nvSpPr>
        <p:spPr>
          <a:xfrm>
            <a:off x="508346" y="5362102"/>
            <a:ext cx="1622175" cy="892552"/>
          </a:xfrm>
          <a:prstGeom prst="rect">
            <a:avLst/>
          </a:prstGeom>
          <a:noFill/>
        </p:spPr>
        <p:txBody>
          <a:bodyPr wrap="none" rtlCol="0">
            <a:spAutoFit/>
          </a:bodyPr>
          <a:lstStyle/>
          <a:p>
            <a:r>
              <a:rPr lang="en-GB" sz="2800" b="1" dirty="0"/>
              <a:t>CONVERT</a:t>
            </a:r>
          </a:p>
          <a:p>
            <a:r>
              <a:rPr lang="en-GB" sz="2400" b="1" dirty="0"/>
              <a:t>to text files</a:t>
            </a:r>
          </a:p>
        </p:txBody>
      </p:sp>
      <p:sp>
        <p:nvSpPr>
          <p:cNvPr id="18" name="TextBox 17">
            <a:extLst>
              <a:ext uri="{FF2B5EF4-FFF2-40B4-BE49-F238E27FC236}">
                <a16:creationId xmlns:a16="http://schemas.microsoft.com/office/drawing/2014/main" id="{866761A1-2BF5-AE6E-D2DF-A799E43F34C8}"/>
              </a:ext>
            </a:extLst>
          </p:cNvPr>
          <p:cNvSpPr txBox="1"/>
          <p:nvPr/>
        </p:nvSpPr>
        <p:spPr>
          <a:xfrm>
            <a:off x="3078452" y="5362102"/>
            <a:ext cx="974947" cy="892552"/>
          </a:xfrm>
          <a:prstGeom prst="rect">
            <a:avLst/>
          </a:prstGeom>
          <a:noFill/>
        </p:spPr>
        <p:txBody>
          <a:bodyPr wrap="none" rtlCol="0">
            <a:spAutoFit/>
          </a:bodyPr>
          <a:lstStyle/>
          <a:p>
            <a:r>
              <a:rPr lang="en-GB" sz="2800" b="1" dirty="0"/>
              <a:t>TRIM</a:t>
            </a:r>
          </a:p>
          <a:p>
            <a:r>
              <a:rPr lang="en-GB" sz="2400" b="1" dirty="0"/>
              <a:t>reads</a:t>
            </a:r>
          </a:p>
        </p:txBody>
      </p:sp>
      <p:sp>
        <p:nvSpPr>
          <p:cNvPr id="20" name="TextBox 19">
            <a:extLst>
              <a:ext uri="{FF2B5EF4-FFF2-40B4-BE49-F238E27FC236}">
                <a16:creationId xmlns:a16="http://schemas.microsoft.com/office/drawing/2014/main" id="{DC350F58-E5E6-708B-058C-2817D20DD0D5}"/>
              </a:ext>
            </a:extLst>
          </p:cNvPr>
          <p:cNvSpPr txBox="1"/>
          <p:nvPr/>
        </p:nvSpPr>
        <p:spPr>
          <a:xfrm>
            <a:off x="5343762" y="5362102"/>
            <a:ext cx="1739643" cy="892552"/>
          </a:xfrm>
          <a:prstGeom prst="rect">
            <a:avLst/>
          </a:prstGeom>
          <a:noFill/>
        </p:spPr>
        <p:txBody>
          <a:bodyPr wrap="none" rtlCol="0">
            <a:spAutoFit/>
          </a:bodyPr>
          <a:lstStyle/>
          <a:p>
            <a:r>
              <a:rPr lang="en-GB" sz="2800" b="1" dirty="0"/>
              <a:t>ALIGN</a:t>
            </a:r>
          </a:p>
          <a:p>
            <a:r>
              <a:rPr lang="en-GB" sz="2400" b="1" dirty="0"/>
              <a:t>to reference</a:t>
            </a:r>
            <a:endParaRPr lang="en-GB" sz="1400" b="1" dirty="0"/>
          </a:p>
        </p:txBody>
      </p:sp>
      <p:sp>
        <p:nvSpPr>
          <p:cNvPr id="22" name="TextBox 21">
            <a:extLst>
              <a:ext uri="{FF2B5EF4-FFF2-40B4-BE49-F238E27FC236}">
                <a16:creationId xmlns:a16="http://schemas.microsoft.com/office/drawing/2014/main" id="{7AFF6624-1DA7-7425-85E3-90C55CADD316}"/>
              </a:ext>
            </a:extLst>
          </p:cNvPr>
          <p:cNvSpPr txBox="1"/>
          <p:nvPr/>
        </p:nvSpPr>
        <p:spPr>
          <a:xfrm>
            <a:off x="7582568" y="5362102"/>
            <a:ext cx="2150832" cy="892552"/>
          </a:xfrm>
          <a:prstGeom prst="rect">
            <a:avLst/>
          </a:prstGeom>
          <a:noFill/>
        </p:spPr>
        <p:txBody>
          <a:bodyPr wrap="square" rtlCol="0">
            <a:spAutoFit/>
          </a:bodyPr>
          <a:lstStyle/>
          <a:p>
            <a:r>
              <a:rPr lang="en-GB" sz="2800" b="1" dirty="0"/>
              <a:t>REMOVE</a:t>
            </a:r>
          </a:p>
          <a:p>
            <a:r>
              <a:rPr lang="en-GB" sz="2400" b="1" dirty="0"/>
              <a:t>duplicates*</a:t>
            </a:r>
            <a:endParaRPr lang="en-GB" sz="1400" b="1" dirty="0"/>
          </a:p>
        </p:txBody>
      </p:sp>
      <p:sp>
        <p:nvSpPr>
          <p:cNvPr id="24" name="TextBox 23">
            <a:extLst>
              <a:ext uri="{FF2B5EF4-FFF2-40B4-BE49-F238E27FC236}">
                <a16:creationId xmlns:a16="http://schemas.microsoft.com/office/drawing/2014/main" id="{B8A7255E-C2E6-DF3B-FFC0-3D16F64B0359}"/>
              </a:ext>
            </a:extLst>
          </p:cNvPr>
          <p:cNvSpPr txBox="1"/>
          <p:nvPr/>
        </p:nvSpPr>
        <p:spPr>
          <a:xfrm>
            <a:off x="7663821" y="6355328"/>
            <a:ext cx="3721340" cy="369332"/>
          </a:xfrm>
          <a:prstGeom prst="rect">
            <a:avLst/>
          </a:prstGeom>
          <a:noFill/>
        </p:spPr>
        <p:txBody>
          <a:bodyPr wrap="none" lIns="91440" tIns="45720" rIns="91440" bIns="45720" rtlCol="0" anchor="t">
            <a:spAutoFit/>
          </a:bodyPr>
          <a:lstStyle/>
          <a:p>
            <a:r>
              <a:rPr lang="da-DK" b="1" dirty="0"/>
              <a:t>*</a:t>
            </a:r>
            <a:r>
              <a:rPr lang="da-DK" b="1" dirty="0" err="1"/>
              <a:t>might</a:t>
            </a:r>
            <a:r>
              <a:rPr lang="da-DK" b="1" dirty="0"/>
              <a:t> not </a:t>
            </a:r>
            <a:r>
              <a:rPr lang="da-DK" b="1" dirty="0" err="1"/>
              <a:t>always</a:t>
            </a:r>
            <a:r>
              <a:rPr lang="da-DK" b="1" dirty="0"/>
              <a:t> </a:t>
            </a:r>
            <a:r>
              <a:rPr lang="da-DK" b="1" dirty="0" err="1"/>
              <a:t>be</a:t>
            </a:r>
            <a:r>
              <a:rPr lang="da-DK" b="1" dirty="0"/>
              <a:t> </a:t>
            </a:r>
            <a:r>
              <a:rPr lang="da-DK" b="1" dirty="0" err="1"/>
              <a:t>recommended</a:t>
            </a:r>
            <a:r>
              <a:rPr lang="da-DK" b="1" dirty="0"/>
              <a:t> </a:t>
            </a:r>
            <a:endParaRPr lang="da-DK" b="1" dirty="0">
              <a:cs typeface="Calibri"/>
            </a:endParaRPr>
          </a:p>
        </p:txBody>
      </p:sp>
      <p:sp>
        <p:nvSpPr>
          <p:cNvPr id="27" name="TextBox 26">
            <a:extLst>
              <a:ext uri="{FF2B5EF4-FFF2-40B4-BE49-F238E27FC236}">
                <a16:creationId xmlns:a16="http://schemas.microsoft.com/office/drawing/2014/main" id="{9BB084B6-CCF2-54EB-09B2-29BFD0F3272A}"/>
              </a:ext>
            </a:extLst>
          </p:cNvPr>
          <p:cNvSpPr txBox="1"/>
          <p:nvPr/>
        </p:nvSpPr>
        <p:spPr>
          <a:xfrm>
            <a:off x="9569580" y="5362102"/>
            <a:ext cx="2303024" cy="892552"/>
          </a:xfrm>
          <a:prstGeom prst="rect">
            <a:avLst/>
          </a:prstGeom>
          <a:noFill/>
        </p:spPr>
        <p:txBody>
          <a:bodyPr wrap="square" rtlCol="0">
            <a:spAutoFit/>
          </a:bodyPr>
          <a:lstStyle/>
          <a:p>
            <a:r>
              <a:rPr lang="en-GB" sz="2800" b="1" dirty="0"/>
              <a:t>QUANTIFY</a:t>
            </a:r>
          </a:p>
          <a:p>
            <a:r>
              <a:rPr lang="en-GB" sz="2400" b="1" dirty="0"/>
              <a:t>reads per region</a:t>
            </a:r>
            <a:endParaRPr lang="en-GB" sz="1400" b="1" dirty="0"/>
          </a:p>
        </p:txBody>
      </p:sp>
    </p:spTree>
    <p:extLst>
      <p:ext uri="{BB962C8B-B14F-4D97-AF65-F5344CB8AC3E}">
        <p14:creationId xmlns:p14="http://schemas.microsoft.com/office/powerpoint/2010/main" val="18113515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EBB3AA9-A20E-E440-966C-9175198954C0}"/>
              </a:ext>
            </a:extLst>
          </p:cNvPr>
          <p:cNvSpPr>
            <a:spLocks noGrp="1"/>
          </p:cNvSpPr>
          <p:nvPr>
            <p:ph type="sldNum" sz="quarter" idx="12"/>
          </p:nvPr>
        </p:nvSpPr>
        <p:spPr/>
        <p:txBody>
          <a:bodyPr/>
          <a:lstStyle/>
          <a:p>
            <a:fld id="{488F6B55-2FBF-E645-B561-8271EEC5CE3D}" type="slidenum">
              <a:rPr lang="en-GB" smtClean="0"/>
              <a:t>7</a:t>
            </a:fld>
            <a:endParaRPr lang="en-GB"/>
          </a:p>
        </p:txBody>
      </p:sp>
      <p:sp>
        <p:nvSpPr>
          <p:cNvPr id="6" name="TextBox 5">
            <a:extLst>
              <a:ext uri="{FF2B5EF4-FFF2-40B4-BE49-F238E27FC236}">
                <a16:creationId xmlns:a16="http://schemas.microsoft.com/office/drawing/2014/main" id="{FA5A070E-C829-C349-B7C0-4E4EFAA9D2C2}"/>
              </a:ext>
            </a:extLst>
          </p:cNvPr>
          <p:cNvSpPr txBox="1"/>
          <p:nvPr/>
        </p:nvSpPr>
        <p:spPr>
          <a:xfrm>
            <a:off x="468794" y="3164443"/>
            <a:ext cx="1761188" cy="800219"/>
          </a:xfrm>
          <a:prstGeom prst="rect">
            <a:avLst/>
          </a:prstGeom>
          <a:noFill/>
        </p:spPr>
        <p:txBody>
          <a:bodyPr wrap="none" rtlCol="0">
            <a:spAutoFit/>
          </a:bodyPr>
          <a:lstStyle/>
          <a:p>
            <a:r>
              <a:rPr lang="en-GB" sz="2800" dirty="0"/>
              <a:t>Sequencer</a:t>
            </a:r>
          </a:p>
          <a:p>
            <a:r>
              <a:rPr lang="en-GB" dirty="0"/>
              <a:t>Produce images</a:t>
            </a:r>
          </a:p>
        </p:txBody>
      </p:sp>
      <p:pic>
        <p:nvPicPr>
          <p:cNvPr id="7" name="Picture 6">
            <a:extLst>
              <a:ext uri="{FF2B5EF4-FFF2-40B4-BE49-F238E27FC236}">
                <a16:creationId xmlns:a16="http://schemas.microsoft.com/office/drawing/2014/main" id="{D6B04C5F-759E-DF4F-A5DA-91192A294BC0}"/>
              </a:ext>
            </a:extLst>
          </p:cNvPr>
          <p:cNvPicPr>
            <a:picLocks noChangeAspect="1"/>
          </p:cNvPicPr>
          <p:nvPr/>
        </p:nvPicPr>
        <p:blipFill rotWithShape="1">
          <a:blip r:embed="rId3"/>
          <a:srcRect l="18732" t="689" r="17691" b="628"/>
          <a:stretch/>
        </p:blipFill>
        <p:spPr>
          <a:xfrm>
            <a:off x="668883" y="2153111"/>
            <a:ext cx="1155898" cy="1009463"/>
          </a:xfrm>
          <a:prstGeom prst="rect">
            <a:avLst/>
          </a:prstGeom>
        </p:spPr>
      </p:pic>
      <p:cxnSp>
        <p:nvCxnSpPr>
          <p:cNvPr id="11" name="Straight Connector 10">
            <a:extLst>
              <a:ext uri="{FF2B5EF4-FFF2-40B4-BE49-F238E27FC236}">
                <a16:creationId xmlns:a16="http://schemas.microsoft.com/office/drawing/2014/main" id="{05616AEC-4D71-4743-8FC5-301CDF1BFE5B}"/>
              </a:ext>
            </a:extLst>
          </p:cNvPr>
          <p:cNvCxnSpPr>
            <a:cxnSpLocks/>
            <a:endCxn id="16" idx="6"/>
          </p:cNvCxnSpPr>
          <p:nvPr/>
        </p:nvCxnSpPr>
        <p:spPr>
          <a:xfrm>
            <a:off x="914402" y="5061244"/>
            <a:ext cx="9635837" cy="19879"/>
          </a:xfrm>
          <a:prstGeom prst="line">
            <a:avLst/>
          </a:prstGeom>
          <a:ln w="762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477BF9EA-5B31-CB46-877E-B618359E98F3}"/>
              </a:ext>
            </a:extLst>
          </p:cNvPr>
          <p:cNvSpPr/>
          <p:nvPr/>
        </p:nvSpPr>
        <p:spPr>
          <a:xfrm>
            <a:off x="3316989" y="4895592"/>
            <a:ext cx="371061" cy="371061"/>
          </a:xfrm>
          <a:prstGeom prst="ellipse">
            <a:avLst/>
          </a:prstGeom>
          <a:solidFill>
            <a:schemeClr val="bg1"/>
          </a:solidFill>
          <a:ln w="762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4" name="Oval 13">
            <a:extLst>
              <a:ext uri="{FF2B5EF4-FFF2-40B4-BE49-F238E27FC236}">
                <a16:creationId xmlns:a16="http://schemas.microsoft.com/office/drawing/2014/main" id="{2A175CE1-3979-F84D-8A78-7A7C14A1346B}"/>
              </a:ext>
            </a:extLst>
          </p:cNvPr>
          <p:cNvSpPr/>
          <p:nvPr/>
        </p:nvSpPr>
        <p:spPr>
          <a:xfrm>
            <a:off x="5675063" y="4895592"/>
            <a:ext cx="371061" cy="371061"/>
          </a:xfrm>
          <a:prstGeom prst="ellipse">
            <a:avLst/>
          </a:prstGeom>
          <a:solidFill>
            <a:schemeClr val="bg1"/>
          </a:solidFill>
          <a:ln w="762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6" name="Oval 15">
            <a:extLst>
              <a:ext uri="{FF2B5EF4-FFF2-40B4-BE49-F238E27FC236}">
                <a16:creationId xmlns:a16="http://schemas.microsoft.com/office/drawing/2014/main" id="{C8AC5B63-E8A0-834F-A0D5-B118590BE3E5}"/>
              </a:ext>
            </a:extLst>
          </p:cNvPr>
          <p:cNvSpPr/>
          <p:nvPr/>
        </p:nvSpPr>
        <p:spPr>
          <a:xfrm>
            <a:off x="10179178" y="4895592"/>
            <a:ext cx="371061" cy="371061"/>
          </a:xfrm>
          <a:prstGeom prst="ellipse">
            <a:avLst/>
          </a:prstGeom>
          <a:solidFill>
            <a:schemeClr val="bg1"/>
          </a:solidFill>
          <a:ln w="762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5" name="Oval 24">
            <a:extLst>
              <a:ext uri="{FF2B5EF4-FFF2-40B4-BE49-F238E27FC236}">
                <a16:creationId xmlns:a16="http://schemas.microsoft.com/office/drawing/2014/main" id="{A8FFAB87-346A-FF41-B22F-F39F526D4A59}"/>
              </a:ext>
            </a:extLst>
          </p:cNvPr>
          <p:cNvSpPr/>
          <p:nvPr/>
        </p:nvSpPr>
        <p:spPr>
          <a:xfrm>
            <a:off x="8033137" y="4895592"/>
            <a:ext cx="371061" cy="371061"/>
          </a:xfrm>
          <a:prstGeom prst="ellipse">
            <a:avLst/>
          </a:prstGeom>
          <a:solidFill>
            <a:schemeClr val="bg1"/>
          </a:solidFill>
          <a:ln w="762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cxnSp>
        <p:nvCxnSpPr>
          <p:cNvPr id="32" name="Straight Arrow Connector 31">
            <a:extLst>
              <a:ext uri="{FF2B5EF4-FFF2-40B4-BE49-F238E27FC236}">
                <a16:creationId xmlns:a16="http://schemas.microsoft.com/office/drawing/2014/main" id="{7039B4FD-0014-A941-A076-9C3A242085C6}"/>
              </a:ext>
            </a:extLst>
          </p:cNvPr>
          <p:cNvCxnSpPr/>
          <p:nvPr/>
        </p:nvCxnSpPr>
        <p:spPr>
          <a:xfrm>
            <a:off x="1325217" y="4085258"/>
            <a:ext cx="0" cy="546010"/>
          </a:xfrm>
          <a:prstGeom prst="straightConnector1">
            <a:avLst/>
          </a:prstGeom>
          <a:ln w="762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ADB9E2CD-9938-D194-C6FF-5126C6F155F9}"/>
              </a:ext>
            </a:extLst>
          </p:cNvPr>
          <p:cNvGrpSpPr/>
          <p:nvPr/>
        </p:nvGrpSpPr>
        <p:grpSpPr>
          <a:xfrm>
            <a:off x="3078452" y="2870804"/>
            <a:ext cx="1530993" cy="1530993"/>
            <a:chOff x="3078452" y="2269790"/>
            <a:chExt cx="1530993" cy="1530993"/>
          </a:xfrm>
        </p:grpSpPr>
        <p:sp>
          <p:nvSpPr>
            <p:cNvPr id="2" name="Rectangle 1">
              <a:extLst>
                <a:ext uri="{FF2B5EF4-FFF2-40B4-BE49-F238E27FC236}">
                  <a16:creationId xmlns:a16="http://schemas.microsoft.com/office/drawing/2014/main" id="{76557774-B016-3949-8B5A-7813D11992E6}"/>
                </a:ext>
              </a:extLst>
            </p:cNvPr>
            <p:cNvSpPr/>
            <p:nvPr/>
          </p:nvSpPr>
          <p:spPr>
            <a:xfrm>
              <a:off x="3078452" y="2269790"/>
              <a:ext cx="1530993" cy="153099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a-DK"/>
            </a:p>
          </p:txBody>
        </p:sp>
        <p:sp>
          <p:nvSpPr>
            <p:cNvPr id="3" name="Oval 2">
              <a:extLst>
                <a:ext uri="{FF2B5EF4-FFF2-40B4-BE49-F238E27FC236}">
                  <a16:creationId xmlns:a16="http://schemas.microsoft.com/office/drawing/2014/main" id="{2CB341B8-2B02-604D-BBB3-30F1DE5369EE}"/>
                </a:ext>
              </a:extLst>
            </p:cNvPr>
            <p:cNvSpPr/>
            <p:nvPr/>
          </p:nvSpPr>
          <p:spPr>
            <a:xfrm>
              <a:off x="3149534" y="2430843"/>
              <a:ext cx="225287" cy="225287"/>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7" name="Oval 26">
              <a:extLst>
                <a:ext uri="{FF2B5EF4-FFF2-40B4-BE49-F238E27FC236}">
                  <a16:creationId xmlns:a16="http://schemas.microsoft.com/office/drawing/2014/main" id="{A9222C5A-355B-4B40-8638-E1A2375410A2}"/>
                </a:ext>
              </a:extLst>
            </p:cNvPr>
            <p:cNvSpPr/>
            <p:nvPr/>
          </p:nvSpPr>
          <p:spPr>
            <a:xfrm>
              <a:off x="3536628" y="2430842"/>
              <a:ext cx="225287" cy="225287"/>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9" name="Oval 28">
              <a:extLst>
                <a:ext uri="{FF2B5EF4-FFF2-40B4-BE49-F238E27FC236}">
                  <a16:creationId xmlns:a16="http://schemas.microsoft.com/office/drawing/2014/main" id="{872C0ACC-F2AC-3144-B39F-172A5BB32460}"/>
                </a:ext>
              </a:extLst>
            </p:cNvPr>
            <p:cNvSpPr/>
            <p:nvPr/>
          </p:nvSpPr>
          <p:spPr>
            <a:xfrm>
              <a:off x="3902920" y="2446632"/>
              <a:ext cx="225287" cy="22528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30" name="Oval 29">
              <a:extLst>
                <a:ext uri="{FF2B5EF4-FFF2-40B4-BE49-F238E27FC236}">
                  <a16:creationId xmlns:a16="http://schemas.microsoft.com/office/drawing/2014/main" id="{D8FB97C0-6623-E54F-9453-5CC64EE2DF71}"/>
                </a:ext>
              </a:extLst>
            </p:cNvPr>
            <p:cNvSpPr/>
            <p:nvPr/>
          </p:nvSpPr>
          <p:spPr>
            <a:xfrm>
              <a:off x="4263213" y="2433379"/>
              <a:ext cx="225287" cy="22528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34" name="Oval 33">
              <a:extLst>
                <a:ext uri="{FF2B5EF4-FFF2-40B4-BE49-F238E27FC236}">
                  <a16:creationId xmlns:a16="http://schemas.microsoft.com/office/drawing/2014/main" id="{551662A6-90EA-E04B-B05F-428CFA7A8EF6}"/>
                </a:ext>
              </a:extLst>
            </p:cNvPr>
            <p:cNvSpPr/>
            <p:nvPr/>
          </p:nvSpPr>
          <p:spPr>
            <a:xfrm>
              <a:off x="3149534" y="2754116"/>
              <a:ext cx="225287" cy="22528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35" name="Oval 34">
              <a:extLst>
                <a:ext uri="{FF2B5EF4-FFF2-40B4-BE49-F238E27FC236}">
                  <a16:creationId xmlns:a16="http://schemas.microsoft.com/office/drawing/2014/main" id="{6FFA6F89-5AC5-A14F-B109-D340857B7BC6}"/>
                </a:ext>
              </a:extLst>
            </p:cNvPr>
            <p:cNvSpPr/>
            <p:nvPr/>
          </p:nvSpPr>
          <p:spPr>
            <a:xfrm>
              <a:off x="3536628" y="2754115"/>
              <a:ext cx="225287" cy="22528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37" name="Oval 36">
              <a:extLst>
                <a:ext uri="{FF2B5EF4-FFF2-40B4-BE49-F238E27FC236}">
                  <a16:creationId xmlns:a16="http://schemas.microsoft.com/office/drawing/2014/main" id="{AE9E6BB9-9F13-3247-AD52-32365F5D6A9F}"/>
                </a:ext>
              </a:extLst>
            </p:cNvPr>
            <p:cNvSpPr/>
            <p:nvPr/>
          </p:nvSpPr>
          <p:spPr>
            <a:xfrm>
              <a:off x="3902920" y="2769905"/>
              <a:ext cx="225287" cy="22528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38" name="Oval 37">
              <a:extLst>
                <a:ext uri="{FF2B5EF4-FFF2-40B4-BE49-F238E27FC236}">
                  <a16:creationId xmlns:a16="http://schemas.microsoft.com/office/drawing/2014/main" id="{5E8E123B-8CC8-154E-A0BD-3F568653F8B5}"/>
                </a:ext>
              </a:extLst>
            </p:cNvPr>
            <p:cNvSpPr/>
            <p:nvPr/>
          </p:nvSpPr>
          <p:spPr>
            <a:xfrm>
              <a:off x="4263213" y="2756652"/>
              <a:ext cx="225287" cy="22528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39" name="Oval 38">
              <a:extLst>
                <a:ext uri="{FF2B5EF4-FFF2-40B4-BE49-F238E27FC236}">
                  <a16:creationId xmlns:a16="http://schemas.microsoft.com/office/drawing/2014/main" id="{5A8B79D0-0E7F-1346-AAA4-C5D26F562D82}"/>
                </a:ext>
              </a:extLst>
            </p:cNvPr>
            <p:cNvSpPr/>
            <p:nvPr/>
          </p:nvSpPr>
          <p:spPr>
            <a:xfrm>
              <a:off x="3214667" y="3141039"/>
              <a:ext cx="225287" cy="22528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40" name="Oval 39">
              <a:extLst>
                <a:ext uri="{FF2B5EF4-FFF2-40B4-BE49-F238E27FC236}">
                  <a16:creationId xmlns:a16="http://schemas.microsoft.com/office/drawing/2014/main" id="{4063FD6F-EE66-C14C-84D4-5137769F0FC0}"/>
                </a:ext>
              </a:extLst>
            </p:cNvPr>
            <p:cNvSpPr/>
            <p:nvPr/>
          </p:nvSpPr>
          <p:spPr>
            <a:xfrm>
              <a:off x="3601761" y="3141038"/>
              <a:ext cx="225287" cy="225287"/>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41" name="Oval 40">
              <a:extLst>
                <a:ext uri="{FF2B5EF4-FFF2-40B4-BE49-F238E27FC236}">
                  <a16:creationId xmlns:a16="http://schemas.microsoft.com/office/drawing/2014/main" id="{17CAA1E2-35AC-7C4F-8224-422A076B13E9}"/>
                </a:ext>
              </a:extLst>
            </p:cNvPr>
            <p:cNvSpPr/>
            <p:nvPr/>
          </p:nvSpPr>
          <p:spPr>
            <a:xfrm>
              <a:off x="3968053" y="3156828"/>
              <a:ext cx="225287" cy="22528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42" name="Oval 41">
              <a:extLst>
                <a:ext uri="{FF2B5EF4-FFF2-40B4-BE49-F238E27FC236}">
                  <a16:creationId xmlns:a16="http://schemas.microsoft.com/office/drawing/2014/main" id="{6FF0550B-CEEA-1841-AD83-3C89552A94B2}"/>
                </a:ext>
              </a:extLst>
            </p:cNvPr>
            <p:cNvSpPr/>
            <p:nvPr/>
          </p:nvSpPr>
          <p:spPr>
            <a:xfrm>
              <a:off x="4328346" y="3143575"/>
              <a:ext cx="225287" cy="225287"/>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43" name="Oval 42">
              <a:extLst>
                <a:ext uri="{FF2B5EF4-FFF2-40B4-BE49-F238E27FC236}">
                  <a16:creationId xmlns:a16="http://schemas.microsoft.com/office/drawing/2014/main" id="{CCA1FEC9-142D-FB40-86A9-2241E8778E8A}"/>
                </a:ext>
              </a:extLst>
            </p:cNvPr>
            <p:cNvSpPr/>
            <p:nvPr/>
          </p:nvSpPr>
          <p:spPr>
            <a:xfrm>
              <a:off x="3245553" y="3485929"/>
              <a:ext cx="225287" cy="22528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44" name="Oval 43">
              <a:extLst>
                <a:ext uri="{FF2B5EF4-FFF2-40B4-BE49-F238E27FC236}">
                  <a16:creationId xmlns:a16="http://schemas.microsoft.com/office/drawing/2014/main" id="{B53D1240-20D3-844D-AE79-ACB4E79E4BF2}"/>
                </a:ext>
              </a:extLst>
            </p:cNvPr>
            <p:cNvSpPr/>
            <p:nvPr/>
          </p:nvSpPr>
          <p:spPr>
            <a:xfrm>
              <a:off x="3632647" y="3485928"/>
              <a:ext cx="225287" cy="225287"/>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45" name="Oval 44">
              <a:extLst>
                <a:ext uri="{FF2B5EF4-FFF2-40B4-BE49-F238E27FC236}">
                  <a16:creationId xmlns:a16="http://schemas.microsoft.com/office/drawing/2014/main" id="{076E8049-5E37-A542-860B-D092202C55E8}"/>
                </a:ext>
              </a:extLst>
            </p:cNvPr>
            <p:cNvSpPr/>
            <p:nvPr/>
          </p:nvSpPr>
          <p:spPr>
            <a:xfrm>
              <a:off x="3998939" y="3501718"/>
              <a:ext cx="225287" cy="22528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46" name="Oval 45">
              <a:extLst>
                <a:ext uri="{FF2B5EF4-FFF2-40B4-BE49-F238E27FC236}">
                  <a16:creationId xmlns:a16="http://schemas.microsoft.com/office/drawing/2014/main" id="{BE9BB576-5480-3B45-BB01-E2B03BD11ADF}"/>
                </a:ext>
              </a:extLst>
            </p:cNvPr>
            <p:cNvSpPr/>
            <p:nvPr/>
          </p:nvSpPr>
          <p:spPr>
            <a:xfrm>
              <a:off x="4359232" y="3488465"/>
              <a:ext cx="225287" cy="225287"/>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grpSp>
      <p:sp>
        <p:nvSpPr>
          <p:cNvPr id="22" name="TextBox 21">
            <a:extLst>
              <a:ext uri="{FF2B5EF4-FFF2-40B4-BE49-F238E27FC236}">
                <a16:creationId xmlns:a16="http://schemas.microsoft.com/office/drawing/2014/main" id="{ECBA9CAA-4D1E-4E46-8FCA-FC405F837087}"/>
              </a:ext>
            </a:extLst>
          </p:cNvPr>
          <p:cNvSpPr txBox="1"/>
          <p:nvPr/>
        </p:nvSpPr>
        <p:spPr>
          <a:xfrm>
            <a:off x="3314565" y="2081687"/>
            <a:ext cx="864339" cy="646331"/>
          </a:xfrm>
          <a:prstGeom prst="rect">
            <a:avLst/>
          </a:prstGeom>
          <a:noFill/>
        </p:spPr>
        <p:txBody>
          <a:bodyPr wrap="none" rtlCol="0">
            <a:spAutoFit/>
          </a:bodyPr>
          <a:lstStyle/>
          <a:p>
            <a:r>
              <a:rPr lang="da-DK" sz="3600" b="1" dirty="0"/>
              <a:t>.</a:t>
            </a:r>
            <a:r>
              <a:rPr lang="da-DK" sz="3600" b="1" dirty="0" err="1"/>
              <a:t>bcl</a:t>
            </a:r>
            <a:endParaRPr lang="da-DK" sz="3600" b="1" dirty="0"/>
          </a:p>
        </p:txBody>
      </p:sp>
      <p:sp>
        <p:nvSpPr>
          <p:cNvPr id="52" name="TextBox 51">
            <a:extLst>
              <a:ext uri="{FF2B5EF4-FFF2-40B4-BE49-F238E27FC236}">
                <a16:creationId xmlns:a16="http://schemas.microsoft.com/office/drawing/2014/main" id="{9494F131-82EC-9946-A474-34BBD901F1DC}"/>
              </a:ext>
            </a:extLst>
          </p:cNvPr>
          <p:cNvSpPr txBox="1"/>
          <p:nvPr/>
        </p:nvSpPr>
        <p:spPr>
          <a:xfrm>
            <a:off x="9376007" y="1308143"/>
            <a:ext cx="1977401" cy="523220"/>
          </a:xfrm>
          <a:prstGeom prst="rect">
            <a:avLst/>
          </a:prstGeom>
          <a:noFill/>
        </p:spPr>
        <p:txBody>
          <a:bodyPr wrap="none" rtlCol="0">
            <a:spAutoFit/>
          </a:bodyPr>
          <a:lstStyle/>
          <a:p>
            <a:r>
              <a:rPr lang="en-GB" sz="2800" dirty="0"/>
              <a:t>counts table</a:t>
            </a:r>
          </a:p>
        </p:txBody>
      </p:sp>
      <p:graphicFrame>
        <p:nvGraphicFramePr>
          <p:cNvPr id="53" name="Table 52">
            <a:extLst>
              <a:ext uri="{FF2B5EF4-FFF2-40B4-BE49-F238E27FC236}">
                <a16:creationId xmlns:a16="http://schemas.microsoft.com/office/drawing/2014/main" id="{295CD29F-AE9B-F647-BE21-76483A421D49}"/>
              </a:ext>
            </a:extLst>
          </p:cNvPr>
          <p:cNvGraphicFramePr>
            <a:graphicFrameLocks noGrp="1"/>
          </p:cNvGraphicFramePr>
          <p:nvPr/>
        </p:nvGraphicFramePr>
        <p:xfrm>
          <a:off x="9452174" y="1830199"/>
          <a:ext cx="1875178" cy="1463040"/>
        </p:xfrm>
        <a:graphic>
          <a:graphicData uri="http://schemas.openxmlformats.org/drawingml/2006/table">
            <a:tbl>
              <a:tblPr firstRow="1" bandRow="1">
                <a:tableStyleId>{F2DE63D5-997A-4646-A377-4702673A728D}</a:tableStyleId>
              </a:tblPr>
              <a:tblGrid>
                <a:gridCol w="937589">
                  <a:extLst>
                    <a:ext uri="{9D8B030D-6E8A-4147-A177-3AD203B41FA5}">
                      <a16:colId xmlns:a16="http://schemas.microsoft.com/office/drawing/2014/main" val="718993216"/>
                    </a:ext>
                  </a:extLst>
                </a:gridCol>
                <a:gridCol w="937589">
                  <a:extLst>
                    <a:ext uri="{9D8B030D-6E8A-4147-A177-3AD203B41FA5}">
                      <a16:colId xmlns:a16="http://schemas.microsoft.com/office/drawing/2014/main" val="4246443102"/>
                    </a:ext>
                  </a:extLst>
                </a:gridCol>
              </a:tblGrid>
              <a:tr h="328776">
                <a:tc>
                  <a:txBody>
                    <a:bodyPr/>
                    <a:lstStyle/>
                    <a:p>
                      <a:pPr algn="ctr"/>
                      <a:r>
                        <a:rPr lang="en-GB" dirty="0"/>
                        <a:t>Gene ID</a:t>
                      </a:r>
                    </a:p>
                  </a:txBody>
                  <a:tcPr/>
                </a:tc>
                <a:tc>
                  <a:txBody>
                    <a:bodyPr/>
                    <a:lstStyle/>
                    <a:p>
                      <a:pPr algn="ctr"/>
                      <a:r>
                        <a:rPr lang="en-GB" dirty="0"/>
                        <a:t>Counts</a:t>
                      </a:r>
                    </a:p>
                  </a:txBody>
                  <a:tcPr/>
                </a:tc>
                <a:extLst>
                  <a:ext uri="{0D108BD9-81ED-4DB2-BD59-A6C34878D82A}">
                    <a16:rowId xmlns:a16="http://schemas.microsoft.com/office/drawing/2014/main" val="810967668"/>
                  </a:ext>
                </a:extLst>
              </a:tr>
              <a:tr h="328776">
                <a:tc>
                  <a:txBody>
                    <a:bodyPr/>
                    <a:lstStyle/>
                    <a:p>
                      <a:pPr algn="ctr"/>
                      <a:r>
                        <a:rPr lang="en-GB" dirty="0"/>
                        <a:t>Gene A</a:t>
                      </a:r>
                    </a:p>
                  </a:txBody>
                  <a:tcPr/>
                </a:tc>
                <a:tc>
                  <a:txBody>
                    <a:bodyPr/>
                    <a:lstStyle/>
                    <a:p>
                      <a:pPr algn="ctr"/>
                      <a:r>
                        <a:rPr lang="en-GB" dirty="0"/>
                        <a:t>5</a:t>
                      </a:r>
                    </a:p>
                  </a:txBody>
                  <a:tcPr/>
                </a:tc>
                <a:extLst>
                  <a:ext uri="{0D108BD9-81ED-4DB2-BD59-A6C34878D82A}">
                    <a16:rowId xmlns:a16="http://schemas.microsoft.com/office/drawing/2014/main" val="3753006133"/>
                  </a:ext>
                </a:extLst>
              </a:tr>
              <a:tr h="328776">
                <a:tc>
                  <a:txBody>
                    <a:bodyPr/>
                    <a:lstStyle/>
                    <a:p>
                      <a:pPr algn="ctr"/>
                      <a:r>
                        <a:rPr lang="en-GB" dirty="0"/>
                        <a:t>Gene B</a:t>
                      </a:r>
                    </a:p>
                  </a:txBody>
                  <a:tcPr/>
                </a:tc>
                <a:tc>
                  <a:txBody>
                    <a:bodyPr/>
                    <a:lstStyle/>
                    <a:p>
                      <a:pPr algn="ctr"/>
                      <a:r>
                        <a:rPr lang="en-GB" dirty="0"/>
                        <a:t>3</a:t>
                      </a:r>
                    </a:p>
                  </a:txBody>
                  <a:tcPr/>
                </a:tc>
                <a:extLst>
                  <a:ext uri="{0D108BD9-81ED-4DB2-BD59-A6C34878D82A}">
                    <a16:rowId xmlns:a16="http://schemas.microsoft.com/office/drawing/2014/main" val="389462449"/>
                  </a:ext>
                </a:extLst>
              </a:tr>
              <a:tr h="328776">
                <a:tc>
                  <a:txBody>
                    <a:bodyPr/>
                    <a:lstStyle/>
                    <a:p>
                      <a:pPr algn="ctr"/>
                      <a:r>
                        <a:rPr lang="en-GB" dirty="0"/>
                        <a:t>Gene C</a:t>
                      </a:r>
                    </a:p>
                  </a:txBody>
                  <a:tcPr/>
                </a:tc>
                <a:tc>
                  <a:txBody>
                    <a:bodyPr/>
                    <a:lstStyle/>
                    <a:p>
                      <a:pPr algn="ctr"/>
                      <a:r>
                        <a:rPr lang="en-GB" dirty="0"/>
                        <a:t>9</a:t>
                      </a:r>
                    </a:p>
                  </a:txBody>
                  <a:tcPr/>
                </a:tc>
                <a:extLst>
                  <a:ext uri="{0D108BD9-81ED-4DB2-BD59-A6C34878D82A}">
                    <a16:rowId xmlns:a16="http://schemas.microsoft.com/office/drawing/2014/main" val="4089743007"/>
                  </a:ext>
                </a:extLst>
              </a:tr>
            </a:tbl>
          </a:graphicData>
        </a:graphic>
      </p:graphicFrame>
      <p:cxnSp>
        <p:nvCxnSpPr>
          <p:cNvPr id="54" name="Straight Arrow Connector 53">
            <a:extLst>
              <a:ext uri="{FF2B5EF4-FFF2-40B4-BE49-F238E27FC236}">
                <a16:creationId xmlns:a16="http://schemas.microsoft.com/office/drawing/2014/main" id="{D782983D-B810-DD45-9B7C-243CDA527831}"/>
              </a:ext>
            </a:extLst>
          </p:cNvPr>
          <p:cNvCxnSpPr>
            <a:cxnSpLocks/>
          </p:cNvCxnSpPr>
          <p:nvPr/>
        </p:nvCxnSpPr>
        <p:spPr>
          <a:xfrm flipV="1">
            <a:off x="10389763" y="4081888"/>
            <a:ext cx="0" cy="546010"/>
          </a:xfrm>
          <a:prstGeom prst="straightConnector1">
            <a:avLst/>
          </a:prstGeom>
          <a:ln w="762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4D675CEA-29CD-0840-B988-F7CE1951EDA9}"/>
              </a:ext>
            </a:extLst>
          </p:cNvPr>
          <p:cNvSpPr txBox="1"/>
          <p:nvPr/>
        </p:nvSpPr>
        <p:spPr>
          <a:xfrm>
            <a:off x="9996268" y="3411888"/>
            <a:ext cx="631391" cy="461665"/>
          </a:xfrm>
          <a:prstGeom prst="rect">
            <a:avLst/>
          </a:prstGeom>
          <a:noFill/>
        </p:spPr>
        <p:txBody>
          <a:bodyPr wrap="none" rtlCol="0">
            <a:spAutoFit/>
          </a:bodyPr>
          <a:lstStyle/>
          <a:p>
            <a:r>
              <a:rPr lang="da-DK" sz="2400" b="1" dirty="0">
                <a:solidFill>
                  <a:schemeClr val="bg1">
                    <a:lumMod val="50000"/>
                  </a:schemeClr>
                </a:solidFill>
              </a:rPr>
              <a:t>.</a:t>
            </a:r>
            <a:r>
              <a:rPr lang="da-DK" sz="2400" b="1" dirty="0" err="1">
                <a:solidFill>
                  <a:schemeClr val="bg1">
                    <a:lumMod val="50000"/>
                  </a:schemeClr>
                </a:solidFill>
              </a:rPr>
              <a:t>tsv</a:t>
            </a:r>
            <a:endParaRPr lang="da-DK" sz="2400" b="1" dirty="0">
              <a:solidFill>
                <a:schemeClr val="bg1">
                  <a:lumMod val="50000"/>
                </a:schemeClr>
              </a:solidFill>
            </a:endParaRPr>
          </a:p>
        </p:txBody>
      </p:sp>
      <p:sp>
        <p:nvSpPr>
          <p:cNvPr id="56" name="Rectangle 55">
            <a:extLst>
              <a:ext uri="{FF2B5EF4-FFF2-40B4-BE49-F238E27FC236}">
                <a16:creationId xmlns:a16="http://schemas.microsoft.com/office/drawing/2014/main" id="{A49A337C-978E-4D45-8B0B-A056E78E771A}"/>
              </a:ext>
            </a:extLst>
          </p:cNvPr>
          <p:cNvSpPr/>
          <p:nvPr/>
        </p:nvSpPr>
        <p:spPr>
          <a:xfrm>
            <a:off x="9335501" y="993246"/>
            <a:ext cx="2128345" cy="3634652"/>
          </a:xfrm>
          <a:prstGeom prst="rect">
            <a:avLst/>
          </a:prstGeom>
          <a:solidFill>
            <a:srgbClr val="FFFFFF">
              <a:alpha val="8039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5" name="Rounded Rectangle 4">
            <a:extLst>
              <a:ext uri="{FF2B5EF4-FFF2-40B4-BE49-F238E27FC236}">
                <a16:creationId xmlns:a16="http://schemas.microsoft.com/office/drawing/2014/main" id="{B6FE9B71-3E57-CD40-2F18-4599DEFB008E}"/>
              </a:ext>
            </a:extLst>
          </p:cNvPr>
          <p:cNvSpPr/>
          <p:nvPr/>
        </p:nvSpPr>
        <p:spPr>
          <a:xfrm>
            <a:off x="312314" y="252101"/>
            <a:ext cx="3468754" cy="1570374"/>
          </a:xfrm>
          <a:prstGeom prst="round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4400" b="1" dirty="0"/>
              <a:t>Workflow </a:t>
            </a:r>
            <a:endParaRPr lang="en-US"/>
          </a:p>
          <a:p>
            <a:pPr algn="ctr"/>
            <a:r>
              <a:rPr lang="en-GB" sz="4400" b="1" dirty="0"/>
              <a:t>overview</a:t>
            </a:r>
            <a:endParaRPr lang="en-GB" dirty="0"/>
          </a:p>
        </p:txBody>
      </p:sp>
      <p:sp>
        <p:nvSpPr>
          <p:cNvPr id="8" name="Rectangle 7">
            <a:extLst>
              <a:ext uri="{FF2B5EF4-FFF2-40B4-BE49-F238E27FC236}">
                <a16:creationId xmlns:a16="http://schemas.microsoft.com/office/drawing/2014/main" id="{4548EFB8-6F31-F467-AA16-E69D9893DFFF}"/>
              </a:ext>
            </a:extLst>
          </p:cNvPr>
          <p:cNvSpPr/>
          <p:nvPr/>
        </p:nvSpPr>
        <p:spPr>
          <a:xfrm>
            <a:off x="386366" y="1974760"/>
            <a:ext cx="1878169" cy="201769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CB5F5FD8-9858-9F5A-73C8-FA0BB2832485}"/>
              </a:ext>
            </a:extLst>
          </p:cNvPr>
          <p:cNvSpPr/>
          <p:nvPr/>
        </p:nvSpPr>
        <p:spPr>
          <a:xfrm>
            <a:off x="1116335" y="4895592"/>
            <a:ext cx="371061" cy="371061"/>
          </a:xfrm>
          <a:prstGeom prst="ellipse">
            <a:avLst/>
          </a:prstGeom>
          <a:solidFill>
            <a:schemeClr val="bg1"/>
          </a:solidFill>
          <a:ln w="762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p>
        </p:txBody>
      </p:sp>
    </p:spTree>
    <p:extLst>
      <p:ext uri="{BB962C8B-B14F-4D97-AF65-F5344CB8AC3E}">
        <p14:creationId xmlns:p14="http://schemas.microsoft.com/office/powerpoint/2010/main" val="42247047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6ACDFF8-A73C-F2BA-9C85-E01D0A6B4D16}"/>
              </a:ext>
            </a:extLst>
          </p:cNvPr>
          <p:cNvSpPr>
            <a:spLocks noGrp="1"/>
          </p:cNvSpPr>
          <p:nvPr>
            <p:ph type="sldNum" sz="quarter" idx="12"/>
          </p:nvPr>
        </p:nvSpPr>
        <p:spPr/>
        <p:txBody>
          <a:bodyPr/>
          <a:lstStyle/>
          <a:p>
            <a:fld id="{488F6B55-2FBF-E645-B561-8271EEC5CE3D}" type="slidenum">
              <a:rPr lang="en-GB" smtClean="0"/>
              <a:t>8</a:t>
            </a:fld>
            <a:endParaRPr lang="en-GB"/>
          </a:p>
        </p:txBody>
      </p:sp>
      <p:sp>
        <p:nvSpPr>
          <p:cNvPr id="6" name="Rounded Rectangle 4">
            <a:extLst>
              <a:ext uri="{FF2B5EF4-FFF2-40B4-BE49-F238E27FC236}">
                <a16:creationId xmlns:a16="http://schemas.microsoft.com/office/drawing/2014/main" id="{859541FB-B171-EF65-F908-2193DB38F726}"/>
              </a:ext>
            </a:extLst>
          </p:cNvPr>
          <p:cNvSpPr/>
          <p:nvPr/>
        </p:nvSpPr>
        <p:spPr>
          <a:xfrm>
            <a:off x="838201" y="541876"/>
            <a:ext cx="6462244" cy="829839"/>
          </a:xfrm>
          <a:prstGeom prst="round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4400" b="1" dirty="0"/>
              <a:t>Sequencing by Synthesis</a:t>
            </a:r>
          </a:p>
        </p:txBody>
      </p:sp>
      <p:pic>
        <p:nvPicPr>
          <p:cNvPr id="7" name="Picture 7" descr="Chart, scatter chart&#10;&#10;Description automatically generated">
            <a:extLst>
              <a:ext uri="{FF2B5EF4-FFF2-40B4-BE49-F238E27FC236}">
                <a16:creationId xmlns:a16="http://schemas.microsoft.com/office/drawing/2014/main" id="{A51E2E82-310C-6A0D-E80A-C0B59E0703A8}"/>
              </a:ext>
            </a:extLst>
          </p:cNvPr>
          <p:cNvPicPr>
            <a:picLocks noChangeAspect="1"/>
          </p:cNvPicPr>
          <p:nvPr/>
        </p:nvPicPr>
        <p:blipFill>
          <a:blip r:embed="rId2"/>
          <a:stretch>
            <a:fillRect/>
          </a:stretch>
        </p:blipFill>
        <p:spPr>
          <a:xfrm>
            <a:off x="884322" y="1623511"/>
            <a:ext cx="8899357" cy="4814137"/>
          </a:xfrm>
          <a:prstGeom prst="rect">
            <a:avLst/>
          </a:prstGeom>
        </p:spPr>
      </p:pic>
    </p:spTree>
    <p:extLst>
      <p:ext uri="{BB962C8B-B14F-4D97-AF65-F5344CB8AC3E}">
        <p14:creationId xmlns:p14="http://schemas.microsoft.com/office/powerpoint/2010/main" val="24482277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6ACDFF8-A73C-F2BA-9C85-E01D0A6B4D16}"/>
              </a:ext>
            </a:extLst>
          </p:cNvPr>
          <p:cNvSpPr>
            <a:spLocks noGrp="1"/>
          </p:cNvSpPr>
          <p:nvPr>
            <p:ph type="sldNum" sz="quarter" idx="12"/>
          </p:nvPr>
        </p:nvSpPr>
        <p:spPr/>
        <p:txBody>
          <a:bodyPr/>
          <a:lstStyle/>
          <a:p>
            <a:fld id="{488F6B55-2FBF-E645-B561-8271EEC5CE3D}" type="slidenum">
              <a:rPr lang="en-GB" smtClean="0"/>
              <a:t>9</a:t>
            </a:fld>
            <a:endParaRPr lang="en-GB"/>
          </a:p>
        </p:txBody>
      </p:sp>
      <p:sp>
        <p:nvSpPr>
          <p:cNvPr id="6" name="Rounded Rectangle 4">
            <a:extLst>
              <a:ext uri="{FF2B5EF4-FFF2-40B4-BE49-F238E27FC236}">
                <a16:creationId xmlns:a16="http://schemas.microsoft.com/office/drawing/2014/main" id="{859541FB-B171-EF65-F908-2193DB38F726}"/>
              </a:ext>
            </a:extLst>
          </p:cNvPr>
          <p:cNvSpPr/>
          <p:nvPr/>
        </p:nvSpPr>
        <p:spPr>
          <a:xfrm>
            <a:off x="838201" y="541876"/>
            <a:ext cx="6462244" cy="829839"/>
          </a:xfrm>
          <a:prstGeom prst="round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4400" b="1" dirty="0"/>
              <a:t>Sequencing by Synthesis</a:t>
            </a:r>
          </a:p>
        </p:txBody>
      </p:sp>
      <p:pic>
        <p:nvPicPr>
          <p:cNvPr id="2" name="Picture 2" descr="A picture containing icon&#10;&#10;Description automatically generated">
            <a:extLst>
              <a:ext uri="{FF2B5EF4-FFF2-40B4-BE49-F238E27FC236}">
                <a16:creationId xmlns:a16="http://schemas.microsoft.com/office/drawing/2014/main" id="{F04CC3F5-C855-82E5-A59F-3759B7DA652E}"/>
              </a:ext>
            </a:extLst>
          </p:cNvPr>
          <p:cNvPicPr>
            <a:picLocks noChangeAspect="1"/>
          </p:cNvPicPr>
          <p:nvPr/>
        </p:nvPicPr>
        <p:blipFill>
          <a:blip r:embed="rId2"/>
          <a:stretch>
            <a:fillRect/>
          </a:stretch>
        </p:blipFill>
        <p:spPr>
          <a:xfrm>
            <a:off x="1779064" y="2103151"/>
            <a:ext cx="4136857" cy="1575777"/>
          </a:xfrm>
          <a:prstGeom prst="rect">
            <a:avLst/>
          </a:prstGeom>
        </p:spPr>
      </p:pic>
      <p:pic>
        <p:nvPicPr>
          <p:cNvPr id="3" name="Picture 4" descr="Chart&#10;&#10;Description automatically generated">
            <a:extLst>
              <a:ext uri="{FF2B5EF4-FFF2-40B4-BE49-F238E27FC236}">
                <a16:creationId xmlns:a16="http://schemas.microsoft.com/office/drawing/2014/main" id="{62A3FDBE-3A62-945F-B09E-75C7879FE488}"/>
              </a:ext>
            </a:extLst>
          </p:cNvPr>
          <p:cNvPicPr>
            <a:picLocks noChangeAspect="1"/>
          </p:cNvPicPr>
          <p:nvPr/>
        </p:nvPicPr>
        <p:blipFill>
          <a:blip r:embed="rId3"/>
          <a:stretch>
            <a:fillRect/>
          </a:stretch>
        </p:blipFill>
        <p:spPr>
          <a:xfrm>
            <a:off x="7150062" y="1522979"/>
            <a:ext cx="2743200" cy="2909674"/>
          </a:xfrm>
          <a:prstGeom prst="rect">
            <a:avLst/>
          </a:prstGeom>
        </p:spPr>
      </p:pic>
      <p:sp>
        <p:nvSpPr>
          <p:cNvPr id="5" name="TextBox 4">
            <a:extLst>
              <a:ext uri="{FF2B5EF4-FFF2-40B4-BE49-F238E27FC236}">
                <a16:creationId xmlns:a16="http://schemas.microsoft.com/office/drawing/2014/main" id="{CDFF4E47-EB0F-3FBA-7139-D85F02C3CBE4}"/>
              </a:ext>
            </a:extLst>
          </p:cNvPr>
          <p:cNvSpPr txBox="1"/>
          <p:nvPr/>
        </p:nvSpPr>
        <p:spPr>
          <a:xfrm>
            <a:off x="2744132" y="4877901"/>
            <a:ext cx="2733174"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1. Shear target DNA</a:t>
            </a:r>
            <a:br>
              <a:rPr lang="en-US" dirty="0"/>
            </a:br>
            <a:r>
              <a:rPr lang="en-US" dirty="0"/>
              <a:t>into small pieces</a:t>
            </a:r>
          </a:p>
        </p:txBody>
      </p:sp>
      <p:sp>
        <p:nvSpPr>
          <p:cNvPr id="8" name="TextBox 7">
            <a:extLst>
              <a:ext uri="{FF2B5EF4-FFF2-40B4-BE49-F238E27FC236}">
                <a16:creationId xmlns:a16="http://schemas.microsoft.com/office/drawing/2014/main" id="{2B286385-A84B-0020-6106-A1739193B0A3}"/>
              </a:ext>
            </a:extLst>
          </p:cNvPr>
          <p:cNvSpPr txBox="1"/>
          <p:nvPr/>
        </p:nvSpPr>
        <p:spPr>
          <a:xfrm>
            <a:off x="7209514" y="4818732"/>
            <a:ext cx="274320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2. bind individual DNA</a:t>
            </a:r>
            <a:br>
              <a:rPr lang="en-US" dirty="0"/>
            </a:br>
            <a:r>
              <a:rPr lang="en-US" dirty="0"/>
              <a:t>molecules to the surface of the </a:t>
            </a:r>
            <a:r>
              <a:rPr lang="en-US" dirty="0" err="1"/>
              <a:t>flowcell</a:t>
            </a:r>
          </a:p>
        </p:txBody>
      </p:sp>
    </p:spTree>
    <p:extLst>
      <p:ext uri="{BB962C8B-B14F-4D97-AF65-F5344CB8AC3E}">
        <p14:creationId xmlns:p14="http://schemas.microsoft.com/office/powerpoint/2010/main" val="58519401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5963</TotalTime>
  <Words>2936</Words>
  <Application>Microsoft Office PowerPoint</Application>
  <PresentationFormat>Widescreen</PresentationFormat>
  <Paragraphs>618</Paragraphs>
  <Slides>41</Slides>
  <Notes>29</Notes>
  <HiddenSlides>1</HiddenSlides>
  <MMClips>0</MMClips>
  <ScaleCrop>false</ScaleCrop>
  <HeadingPairs>
    <vt:vector size="4" baseType="variant">
      <vt:variant>
        <vt:lpstr>Theme</vt:lpstr>
      </vt:variant>
      <vt:variant>
        <vt:i4>1</vt:i4>
      </vt:variant>
      <vt:variant>
        <vt:lpstr>Slide Titles</vt:lpstr>
      </vt:variant>
      <vt:variant>
        <vt:i4>41</vt:i4>
      </vt:variant>
    </vt:vector>
  </HeadingPairs>
  <TitlesOfParts>
    <vt:vector size="42" baseType="lpstr">
      <vt:lpstr>Office Theme</vt:lpstr>
      <vt:lpstr>Preprocessing</vt:lpstr>
      <vt:lpstr>Overview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 slide about how to get fastq files from bcl files? I thought that happens automatically in base space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More on this if someone has time to look into it</vt:lpstr>
      <vt:lpstr>PowerPoint Presentation</vt:lpstr>
      <vt:lpstr>pipelines</vt:lpstr>
      <vt:lpstr>PowerPoint Presentation</vt:lpstr>
      <vt:lpstr>Perhaps a slide on pipelines?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dc:title>
  <dc:creator>Jose Alejandro Herrera Romero</dc:creator>
  <cp:lastModifiedBy>Adrija Kalvisa</cp:lastModifiedBy>
  <cp:revision>601</cp:revision>
  <dcterms:created xsi:type="dcterms:W3CDTF">2021-05-13T13:56:47Z</dcterms:created>
  <dcterms:modified xsi:type="dcterms:W3CDTF">2022-12-21T15:00:47Z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6a2630e2-1ac5-455e-8217-0156b1936a76_Enabled">
    <vt:lpwstr>true</vt:lpwstr>
  </property>
  <property fmtid="{D5CDD505-2E9C-101B-9397-08002B2CF9AE}" pid="3" name="MSIP_Label_6a2630e2-1ac5-455e-8217-0156b1936a76_SetDate">
    <vt:lpwstr>2022-12-21T11:19:06Z</vt:lpwstr>
  </property>
  <property fmtid="{D5CDD505-2E9C-101B-9397-08002B2CF9AE}" pid="4" name="MSIP_Label_6a2630e2-1ac5-455e-8217-0156b1936a76_Method">
    <vt:lpwstr>Standard</vt:lpwstr>
  </property>
  <property fmtid="{D5CDD505-2E9C-101B-9397-08002B2CF9AE}" pid="5" name="MSIP_Label_6a2630e2-1ac5-455e-8217-0156b1936a76_Name">
    <vt:lpwstr>Notclass</vt:lpwstr>
  </property>
  <property fmtid="{D5CDD505-2E9C-101B-9397-08002B2CF9AE}" pid="6" name="MSIP_Label_6a2630e2-1ac5-455e-8217-0156b1936a76_SiteId">
    <vt:lpwstr>a3927f91-cda1-4696-af89-8c9f1ceffa91</vt:lpwstr>
  </property>
  <property fmtid="{D5CDD505-2E9C-101B-9397-08002B2CF9AE}" pid="7" name="MSIP_Label_6a2630e2-1ac5-455e-8217-0156b1936a76_ActionId">
    <vt:lpwstr>a81dd026-e7cb-49f8-ad59-b3b4d1e338ee</vt:lpwstr>
  </property>
  <property fmtid="{D5CDD505-2E9C-101B-9397-08002B2CF9AE}" pid="8" name="MSIP_Label_6a2630e2-1ac5-455e-8217-0156b1936a76_ContentBits">
    <vt:lpwstr>0</vt:lpwstr>
  </property>
</Properties>
</file>